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7" r:id="rId1"/>
    <p:sldMasterId id="2147483739" r:id="rId2"/>
  </p:sldMasterIdLst>
  <p:sldIdLst>
    <p:sldId id="256" r:id="rId3"/>
    <p:sldId id="257" r:id="rId4"/>
    <p:sldId id="285" r:id="rId5"/>
    <p:sldId id="276" r:id="rId6"/>
    <p:sldId id="277" r:id="rId7"/>
    <p:sldId id="278" r:id="rId8"/>
    <p:sldId id="279" r:id="rId9"/>
    <p:sldId id="280" r:id="rId10"/>
    <p:sldId id="281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567"/>
    <a:srgbClr val="01558A"/>
    <a:srgbClr val="3EAF49"/>
    <a:srgbClr val="007CBB"/>
    <a:srgbClr val="367F44"/>
    <a:srgbClr val="CF8D29"/>
    <a:srgbClr val="F89C24"/>
    <a:srgbClr val="E11584"/>
    <a:srgbClr val="F36C24"/>
    <a:srgbClr val="8E1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23093-E6A6-4EA5-B067-6972334141AB}" v="4011" dt="2022-05-23T00:10:47.451"/>
    <p1510:client id="{198ABAFA-BE8A-84B4-95E9-9940600E2416}" v="3002" dt="2022-05-23T12:22:43.591"/>
    <p1510:client id="{55222D5C-05DB-9E8C-50F6-0F9858C55536}" v="984" dt="2022-05-23T01:23:34.405"/>
    <p1510:client id="{6BB1FFB0-EB2B-3691-DD4F-C79A4C55D377}" v="440" dt="2022-05-23T19:22:05.525"/>
    <p1510:client id="{7B6C9B81-065A-12C5-E91C-AA0F64F1888E}" v="2314" dt="2022-05-23T15:18:48.525"/>
    <p1510:client id="{8747B146-A7F1-4224-B916-B254FD8FEDCF}" v="2358" dt="2022-05-22T18:58:39.838"/>
    <p1510:client id="{B934F005-9F16-F517-D753-95B4D40B6F7F}" v="1763" dt="2022-05-23T17:52:55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dp.org/sustainable-development-goals" TargetMode="External"/><Relationship Id="rId2" Type="http://schemas.openxmlformats.org/officeDocument/2006/relationships/hyperlink" Target="https://sdgs.un.org/goals" TargetMode="External"/><Relationship Id="rId1" Type="http://schemas.openxmlformats.org/officeDocument/2006/relationships/hyperlink" Target="https://developers.google.com/community/gdsc-solution-challenge/UN-goals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dp.org/sustainable-development-goals" TargetMode="External"/><Relationship Id="rId2" Type="http://schemas.openxmlformats.org/officeDocument/2006/relationships/hyperlink" Target="https://sdgs.un.org/goals" TargetMode="External"/><Relationship Id="rId1" Type="http://schemas.openxmlformats.org/officeDocument/2006/relationships/hyperlink" Target="https://developers.google.com/community/gdsc-solution-challenge/UN-goal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CA1BE-E524-41F5-82C7-D8CC5CE45CC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C38C76-A24A-4AEF-A77F-ACCB63631251}">
      <dgm:prSet/>
      <dgm:spPr/>
      <dgm:t>
        <a:bodyPr/>
        <a:lstStyle/>
        <a:p>
          <a:r>
            <a:rPr lang="sr-Latn-RS">
              <a:hlinkClick xmlns:r="http://schemas.openxmlformats.org/officeDocument/2006/relationships" r:id="rId1"/>
            </a:rPr>
            <a:t>https://developers.google.com/community/gdsc-solution-challenge/UN-goals</a:t>
          </a:r>
          <a:endParaRPr lang="en-US"/>
        </a:p>
      </dgm:t>
    </dgm:pt>
    <dgm:pt modelId="{85647316-A1C6-4335-9BBF-07A925298444}" type="parTrans" cxnId="{17E1CB4F-93D4-4B47-8B6A-37357C98E2B2}">
      <dgm:prSet/>
      <dgm:spPr/>
      <dgm:t>
        <a:bodyPr/>
        <a:lstStyle/>
        <a:p>
          <a:endParaRPr lang="en-US"/>
        </a:p>
      </dgm:t>
    </dgm:pt>
    <dgm:pt modelId="{8438721E-3EC6-4B36-9D86-F8906C40F2A9}" type="sibTrans" cxnId="{17E1CB4F-93D4-4B47-8B6A-37357C98E2B2}">
      <dgm:prSet/>
      <dgm:spPr/>
      <dgm:t>
        <a:bodyPr/>
        <a:lstStyle/>
        <a:p>
          <a:endParaRPr lang="en-US"/>
        </a:p>
      </dgm:t>
    </dgm:pt>
    <dgm:pt modelId="{55EA811B-4307-420D-A6E4-FF60AF9B5832}">
      <dgm:prSet/>
      <dgm:spPr/>
      <dgm:t>
        <a:bodyPr/>
        <a:lstStyle/>
        <a:p>
          <a:r>
            <a:rPr lang="sr-Latn-RS">
              <a:hlinkClick xmlns:r="http://schemas.openxmlformats.org/officeDocument/2006/relationships" r:id="rId2"/>
            </a:rPr>
            <a:t>https://sdgs.un.org/goals</a:t>
          </a:r>
          <a:endParaRPr lang="en-US"/>
        </a:p>
      </dgm:t>
    </dgm:pt>
    <dgm:pt modelId="{C5211719-6423-4DBC-8B10-9A5336861E2F}" type="parTrans" cxnId="{CBE6F3AE-44A2-4689-BF74-0AED4D1EC836}">
      <dgm:prSet/>
      <dgm:spPr/>
      <dgm:t>
        <a:bodyPr/>
        <a:lstStyle/>
        <a:p>
          <a:endParaRPr lang="en-US"/>
        </a:p>
      </dgm:t>
    </dgm:pt>
    <dgm:pt modelId="{D2503406-20A2-4437-BE47-B619B3F194D3}" type="sibTrans" cxnId="{CBE6F3AE-44A2-4689-BF74-0AED4D1EC836}">
      <dgm:prSet/>
      <dgm:spPr/>
      <dgm:t>
        <a:bodyPr/>
        <a:lstStyle/>
        <a:p>
          <a:endParaRPr lang="en-US"/>
        </a:p>
      </dgm:t>
    </dgm:pt>
    <dgm:pt modelId="{6CA3FA84-042A-4763-B998-AAED9919E15C}">
      <dgm:prSet/>
      <dgm:spPr/>
      <dgm:t>
        <a:bodyPr/>
        <a:lstStyle/>
        <a:p>
          <a:r>
            <a:rPr lang="sr-Latn-RS">
              <a:hlinkClick xmlns:r="http://schemas.openxmlformats.org/officeDocument/2006/relationships" r:id="rId3"/>
            </a:rPr>
            <a:t>https://www.undp.org/sustainable-development-goals</a:t>
          </a:r>
          <a:endParaRPr lang="en-US"/>
        </a:p>
      </dgm:t>
    </dgm:pt>
    <dgm:pt modelId="{CD88A05C-8EE0-4E80-8404-800EC518DEB3}" type="parTrans" cxnId="{6D2B2BA8-B257-49D3-9BAF-6595030C587D}">
      <dgm:prSet/>
      <dgm:spPr/>
      <dgm:t>
        <a:bodyPr/>
        <a:lstStyle/>
        <a:p>
          <a:endParaRPr lang="en-US"/>
        </a:p>
      </dgm:t>
    </dgm:pt>
    <dgm:pt modelId="{6D04E4B6-DB29-44E7-942E-2AD384FDCA06}" type="sibTrans" cxnId="{6D2B2BA8-B257-49D3-9BAF-6595030C587D}">
      <dgm:prSet/>
      <dgm:spPr/>
      <dgm:t>
        <a:bodyPr/>
        <a:lstStyle/>
        <a:p>
          <a:endParaRPr lang="en-US"/>
        </a:p>
      </dgm:t>
    </dgm:pt>
    <dgm:pt modelId="{87C5491A-B317-4BA9-B007-141D7304CB8E}" type="pres">
      <dgm:prSet presAssocID="{A73CA1BE-E524-41F5-82C7-D8CC5CE45CCA}" presName="vert0" presStyleCnt="0">
        <dgm:presLayoutVars>
          <dgm:dir/>
          <dgm:animOne val="branch"/>
          <dgm:animLvl val="lvl"/>
        </dgm:presLayoutVars>
      </dgm:prSet>
      <dgm:spPr/>
    </dgm:pt>
    <dgm:pt modelId="{794BFC07-C408-41E5-92C6-B58BD4EF53C1}" type="pres">
      <dgm:prSet presAssocID="{06C38C76-A24A-4AEF-A77F-ACCB63631251}" presName="thickLine" presStyleLbl="alignNode1" presStyleIdx="0" presStyleCnt="3"/>
      <dgm:spPr/>
    </dgm:pt>
    <dgm:pt modelId="{8AB516DD-1AF8-4162-BB64-C0B17671D8D6}" type="pres">
      <dgm:prSet presAssocID="{06C38C76-A24A-4AEF-A77F-ACCB63631251}" presName="horz1" presStyleCnt="0"/>
      <dgm:spPr/>
    </dgm:pt>
    <dgm:pt modelId="{8E713AA2-6978-4F63-8BB8-267D12B5E02A}" type="pres">
      <dgm:prSet presAssocID="{06C38C76-A24A-4AEF-A77F-ACCB63631251}" presName="tx1" presStyleLbl="revTx" presStyleIdx="0" presStyleCnt="3"/>
      <dgm:spPr/>
    </dgm:pt>
    <dgm:pt modelId="{778E7F7B-4861-453D-9922-1726F6CD1207}" type="pres">
      <dgm:prSet presAssocID="{06C38C76-A24A-4AEF-A77F-ACCB63631251}" presName="vert1" presStyleCnt="0"/>
      <dgm:spPr/>
    </dgm:pt>
    <dgm:pt modelId="{EDAD140C-1492-43FF-914F-264071050B6F}" type="pres">
      <dgm:prSet presAssocID="{55EA811B-4307-420D-A6E4-FF60AF9B5832}" presName="thickLine" presStyleLbl="alignNode1" presStyleIdx="1" presStyleCnt="3"/>
      <dgm:spPr/>
    </dgm:pt>
    <dgm:pt modelId="{F7C22CF8-FA74-40C9-A132-0BC0403FD65F}" type="pres">
      <dgm:prSet presAssocID="{55EA811B-4307-420D-A6E4-FF60AF9B5832}" presName="horz1" presStyleCnt="0"/>
      <dgm:spPr/>
    </dgm:pt>
    <dgm:pt modelId="{B16EDA97-E6F6-4F39-9663-5ABF500DADBA}" type="pres">
      <dgm:prSet presAssocID="{55EA811B-4307-420D-A6E4-FF60AF9B5832}" presName="tx1" presStyleLbl="revTx" presStyleIdx="1" presStyleCnt="3"/>
      <dgm:spPr/>
    </dgm:pt>
    <dgm:pt modelId="{D49F0700-6DE2-4CA2-B71B-E777876EA318}" type="pres">
      <dgm:prSet presAssocID="{55EA811B-4307-420D-A6E4-FF60AF9B5832}" presName="vert1" presStyleCnt="0"/>
      <dgm:spPr/>
    </dgm:pt>
    <dgm:pt modelId="{EC47F3DE-EBB7-4343-949B-0904AA727239}" type="pres">
      <dgm:prSet presAssocID="{6CA3FA84-042A-4763-B998-AAED9919E15C}" presName="thickLine" presStyleLbl="alignNode1" presStyleIdx="2" presStyleCnt="3"/>
      <dgm:spPr/>
    </dgm:pt>
    <dgm:pt modelId="{5036C430-3E47-4054-AC7E-EC867417B5E3}" type="pres">
      <dgm:prSet presAssocID="{6CA3FA84-042A-4763-B998-AAED9919E15C}" presName="horz1" presStyleCnt="0"/>
      <dgm:spPr/>
    </dgm:pt>
    <dgm:pt modelId="{02977E82-708E-4792-91E5-0AC01063477F}" type="pres">
      <dgm:prSet presAssocID="{6CA3FA84-042A-4763-B998-AAED9919E15C}" presName="tx1" presStyleLbl="revTx" presStyleIdx="2" presStyleCnt="3"/>
      <dgm:spPr/>
    </dgm:pt>
    <dgm:pt modelId="{94D3D97E-4655-43E9-9482-1227956AEB47}" type="pres">
      <dgm:prSet presAssocID="{6CA3FA84-042A-4763-B998-AAED9919E15C}" presName="vert1" presStyleCnt="0"/>
      <dgm:spPr/>
    </dgm:pt>
  </dgm:ptLst>
  <dgm:cxnLst>
    <dgm:cxn modelId="{67AAFE05-E559-4C8F-9916-14EB94A0E1DC}" type="presOf" srcId="{A73CA1BE-E524-41F5-82C7-D8CC5CE45CCA}" destId="{87C5491A-B317-4BA9-B007-141D7304CB8E}" srcOrd="0" destOrd="0" presId="urn:microsoft.com/office/officeart/2008/layout/LinedList"/>
    <dgm:cxn modelId="{BC8AFE06-DB98-4100-B86A-EF26B1926ABC}" type="presOf" srcId="{55EA811B-4307-420D-A6E4-FF60AF9B5832}" destId="{B16EDA97-E6F6-4F39-9663-5ABF500DADBA}" srcOrd="0" destOrd="0" presId="urn:microsoft.com/office/officeart/2008/layout/LinedList"/>
    <dgm:cxn modelId="{F887ED37-AA58-4B9E-88C6-79FFAF49235D}" type="presOf" srcId="{6CA3FA84-042A-4763-B998-AAED9919E15C}" destId="{02977E82-708E-4792-91E5-0AC01063477F}" srcOrd="0" destOrd="0" presId="urn:microsoft.com/office/officeart/2008/layout/LinedList"/>
    <dgm:cxn modelId="{17E1CB4F-93D4-4B47-8B6A-37357C98E2B2}" srcId="{A73CA1BE-E524-41F5-82C7-D8CC5CE45CCA}" destId="{06C38C76-A24A-4AEF-A77F-ACCB63631251}" srcOrd="0" destOrd="0" parTransId="{85647316-A1C6-4335-9BBF-07A925298444}" sibTransId="{8438721E-3EC6-4B36-9D86-F8906C40F2A9}"/>
    <dgm:cxn modelId="{6D2B2BA8-B257-49D3-9BAF-6595030C587D}" srcId="{A73CA1BE-E524-41F5-82C7-D8CC5CE45CCA}" destId="{6CA3FA84-042A-4763-B998-AAED9919E15C}" srcOrd="2" destOrd="0" parTransId="{CD88A05C-8EE0-4E80-8404-800EC518DEB3}" sibTransId="{6D04E4B6-DB29-44E7-942E-2AD384FDCA06}"/>
    <dgm:cxn modelId="{CBE6F3AE-44A2-4689-BF74-0AED4D1EC836}" srcId="{A73CA1BE-E524-41F5-82C7-D8CC5CE45CCA}" destId="{55EA811B-4307-420D-A6E4-FF60AF9B5832}" srcOrd="1" destOrd="0" parTransId="{C5211719-6423-4DBC-8B10-9A5336861E2F}" sibTransId="{D2503406-20A2-4437-BE47-B619B3F194D3}"/>
    <dgm:cxn modelId="{F8E900F9-E2A0-4FAE-AD82-8B1B87141BED}" type="presOf" srcId="{06C38C76-A24A-4AEF-A77F-ACCB63631251}" destId="{8E713AA2-6978-4F63-8BB8-267D12B5E02A}" srcOrd="0" destOrd="0" presId="urn:microsoft.com/office/officeart/2008/layout/LinedList"/>
    <dgm:cxn modelId="{876808E5-6454-4A69-BFAC-C235305D317F}" type="presParOf" srcId="{87C5491A-B317-4BA9-B007-141D7304CB8E}" destId="{794BFC07-C408-41E5-92C6-B58BD4EF53C1}" srcOrd="0" destOrd="0" presId="urn:microsoft.com/office/officeart/2008/layout/LinedList"/>
    <dgm:cxn modelId="{DE9BA1B5-9506-4632-AAB5-20D27D6105BB}" type="presParOf" srcId="{87C5491A-B317-4BA9-B007-141D7304CB8E}" destId="{8AB516DD-1AF8-4162-BB64-C0B17671D8D6}" srcOrd="1" destOrd="0" presId="urn:microsoft.com/office/officeart/2008/layout/LinedList"/>
    <dgm:cxn modelId="{7046BD65-AF70-41DB-8105-7F69075154B5}" type="presParOf" srcId="{8AB516DD-1AF8-4162-BB64-C0B17671D8D6}" destId="{8E713AA2-6978-4F63-8BB8-267D12B5E02A}" srcOrd="0" destOrd="0" presId="urn:microsoft.com/office/officeart/2008/layout/LinedList"/>
    <dgm:cxn modelId="{F918FABC-2235-49C9-AA18-EC848FD8377F}" type="presParOf" srcId="{8AB516DD-1AF8-4162-BB64-C0B17671D8D6}" destId="{778E7F7B-4861-453D-9922-1726F6CD1207}" srcOrd="1" destOrd="0" presId="urn:microsoft.com/office/officeart/2008/layout/LinedList"/>
    <dgm:cxn modelId="{5B3E13AA-FCB9-484B-BB56-5600B0BCDA3A}" type="presParOf" srcId="{87C5491A-B317-4BA9-B007-141D7304CB8E}" destId="{EDAD140C-1492-43FF-914F-264071050B6F}" srcOrd="2" destOrd="0" presId="urn:microsoft.com/office/officeart/2008/layout/LinedList"/>
    <dgm:cxn modelId="{0819BA66-7DF3-4C98-BBE2-0CE1411FA4B2}" type="presParOf" srcId="{87C5491A-B317-4BA9-B007-141D7304CB8E}" destId="{F7C22CF8-FA74-40C9-A132-0BC0403FD65F}" srcOrd="3" destOrd="0" presId="urn:microsoft.com/office/officeart/2008/layout/LinedList"/>
    <dgm:cxn modelId="{363320DF-3B51-4999-84BB-27BA5C0B9253}" type="presParOf" srcId="{F7C22CF8-FA74-40C9-A132-0BC0403FD65F}" destId="{B16EDA97-E6F6-4F39-9663-5ABF500DADBA}" srcOrd="0" destOrd="0" presId="urn:microsoft.com/office/officeart/2008/layout/LinedList"/>
    <dgm:cxn modelId="{E7CF5E42-AFEB-4F87-9CE4-10311524AE49}" type="presParOf" srcId="{F7C22CF8-FA74-40C9-A132-0BC0403FD65F}" destId="{D49F0700-6DE2-4CA2-B71B-E777876EA318}" srcOrd="1" destOrd="0" presId="urn:microsoft.com/office/officeart/2008/layout/LinedList"/>
    <dgm:cxn modelId="{464C0C4C-83F7-4D4E-9772-32B3AE69CA44}" type="presParOf" srcId="{87C5491A-B317-4BA9-B007-141D7304CB8E}" destId="{EC47F3DE-EBB7-4343-949B-0904AA727239}" srcOrd="4" destOrd="0" presId="urn:microsoft.com/office/officeart/2008/layout/LinedList"/>
    <dgm:cxn modelId="{6AFA4F3E-414B-4A51-93FB-1F83972B3B93}" type="presParOf" srcId="{87C5491A-B317-4BA9-B007-141D7304CB8E}" destId="{5036C430-3E47-4054-AC7E-EC867417B5E3}" srcOrd="5" destOrd="0" presId="urn:microsoft.com/office/officeart/2008/layout/LinedList"/>
    <dgm:cxn modelId="{2C0C9A09-68F6-4A2C-9307-AE9571311C53}" type="presParOf" srcId="{5036C430-3E47-4054-AC7E-EC867417B5E3}" destId="{02977E82-708E-4792-91E5-0AC01063477F}" srcOrd="0" destOrd="0" presId="urn:microsoft.com/office/officeart/2008/layout/LinedList"/>
    <dgm:cxn modelId="{6355EC64-6ED9-47D7-ACBD-828973B9DCDF}" type="presParOf" srcId="{5036C430-3E47-4054-AC7E-EC867417B5E3}" destId="{94D3D97E-4655-43E9-9482-1227956AEB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BFC07-C408-41E5-92C6-B58BD4EF53C1}">
      <dsp:nvSpPr>
        <dsp:cNvPr id="0" name=""/>
        <dsp:cNvSpPr/>
      </dsp:nvSpPr>
      <dsp:spPr>
        <a:xfrm>
          <a:off x="0" y="2827"/>
          <a:ext cx="72860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13AA2-6978-4F63-8BB8-267D12B5E02A}">
      <dsp:nvSpPr>
        <dsp:cNvPr id="0" name=""/>
        <dsp:cNvSpPr/>
      </dsp:nvSpPr>
      <dsp:spPr>
        <a:xfrm>
          <a:off x="0" y="2827"/>
          <a:ext cx="7286018" cy="1928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100" kern="1200">
              <a:hlinkClick xmlns:r="http://schemas.openxmlformats.org/officeDocument/2006/relationships" r:id="rId1"/>
            </a:rPr>
            <a:t>https://developers.google.com/community/gdsc-solution-challenge/UN-goals</a:t>
          </a:r>
          <a:endParaRPr lang="en-US" sz="3100" kern="1200"/>
        </a:p>
      </dsp:txBody>
      <dsp:txXfrm>
        <a:off x="0" y="2827"/>
        <a:ext cx="7286018" cy="1928514"/>
      </dsp:txXfrm>
    </dsp:sp>
    <dsp:sp modelId="{EDAD140C-1492-43FF-914F-264071050B6F}">
      <dsp:nvSpPr>
        <dsp:cNvPr id="0" name=""/>
        <dsp:cNvSpPr/>
      </dsp:nvSpPr>
      <dsp:spPr>
        <a:xfrm>
          <a:off x="0" y="1931342"/>
          <a:ext cx="72860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EDA97-E6F6-4F39-9663-5ABF500DADBA}">
      <dsp:nvSpPr>
        <dsp:cNvPr id="0" name=""/>
        <dsp:cNvSpPr/>
      </dsp:nvSpPr>
      <dsp:spPr>
        <a:xfrm>
          <a:off x="0" y="1931342"/>
          <a:ext cx="7286018" cy="1928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100" kern="1200">
              <a:hlinkClick xmlns:r="http://schemas.openxmlformats.org/officeDocument/2006/relationships" r:id="rId2"/>
            </a:rPr>
            <a:t>https://sdgs.un.org/goals</a:t>
          </a:r>
          <a:endParaRPr lang="en-US" sz="3100" kern="1200"/>
        </a:p>
      </dsp:txBody>
      <dsp:txXfrm>
        <a:off x="0" y="1931342"/>
        <a:ext cx="7286018" cy="1928514"/>
      </dsp:txXfrm>
    </dsp:sp>
    <dsp:sp modelId="{EC47F3DE-EBB7-4343-949B-0904AA727239}">
      <dsp:nvSpPr>
        <dsp:cNvPr id="0" name=""/>
        <dsp:cNvSpPr/>
      </dsp:nvSpPr>
      <dsp:spPr>
        <a:xfrm>
          <a:off x="0" y="3859856"/>
          <a:ext cx="72860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77E82-708E-4792-91E5-0AC01063477F}">
      <dsp:nvSpPr>
        <dsp:cNvPr id="0" name=""/>
        <dsp:cNvSpPr/>
      </dsp:nvSpPr>
      <dsp:spPr>
        <a:xfrm>
          <a:off x="0" y="3859856"/>
          <a:ext cx="7286018" cy="1928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100" kern="1200">
              <a:hlinkClick xmlns:r="http://schemas.openxmlformats.org/officeDocument/2006/relationships" r:id="rId3"/>
            </a:rPr>
            <a:t>https://www.undp.org/sustainable-development-goals</a:t>
          </a:r>
          <a:endParaRPr lang="en-US" sz="3100" kern="1200"/>
        </a:p>
      </dsp:txBody>
      <dsp:txXfrm>
        <a:off x="0" y="3859856"/>
        <a:ext cx="7286018" cy="1928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6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51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2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08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3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06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60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8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39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8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13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77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7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8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0" r:id="rId6"/>
    <p:sldLayoutId id="2147483906" r:id="rId7"/>
    <p:sldLayoutId id="2147483907" r:id="rId8"/>
    <p:sldLayoutId id="2147483908" r:id="rId9"/>
    <p:sldLayoutId id="2147483909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un.org/en/climatechang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5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57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74995" y="3264372"/>
            <a:ext cx="3738926" cy="3076576"/>
          </a:xfrm>
        </p:spPr>
        <p:txBody>
          <a:bodyPr>
            <a:normAutofit/>
          </a:bodyPr>
          <a:lstStyle/>
          <a:p>
            <a:pPr algn="r"/>
            <a:r>
              <a:rPr lang="en-US" sz="5000" dirty="0" err="1"/>
              <a:t>Ciljevi</a:t>
            </a:r>
            <a:r>
              <a:rPr lang="en-US" sz="5000" dirty="0"/>
              <a:t> </a:t>
            </a:r>
            <a:r>
              <a:rPr lang="en-US" sz="5000" dirty="0" err="1"/>
              <a:t>održivog</a:t>
            </a:r>
            <a:r>
              <a:rPr lang="en-US" sz="5000" dirty="0"/>
              <a:t> </a:t>
            </a:r>
            <a:r>
              <a:rPr lang="en-US" sz="5000" dirty="0" err="1"/>
              <a:t>razvoja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49183" y="331478"/>
            <a:ext cx="3020702" cy="1785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b="0" dirty="0">
                <a:latin typeface="Univers Condensed Light"/>
              </a:rPr>
              <a:t>Aleksić Stefan 16995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5F1FC8F5-D8DC-B5C6-9D7E-BDBB599A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" b="-251"/>
          <a:stretch/>
        </p:blipFill>
        <p:spPr>
          <a:xfrm>
            <a:off x="78059" y="1417134"/>
            <a:ext cx="7448151" cy="4024648"/>
          </a:xfrm>
          <a:prstGeom prst="rect">
            <a:avLst/>
          </a:prstGeom>
        </p:spPr>
      </p:pic>
      <p:cxnSp>
        <p:nvCxnSpPr>
          <p:cNvPr id="69" name="Straight Connector 59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85240"/>
            <a:ext cx="9906000" cy="40243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>
              <a:buNone/>
            </a:pPr>
            <a:r>
              <a:rPr lang="sr-Latn-R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Promovisanje </a:t>
            </a:r>
            <a:r>
              <a:rPr lang="sr-Latn-R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inkluzivnog</a:t>
            </a:r>
            <a:r>
              <a:rPr lang="sr-Latn-R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održivog ekonomskog rasta, zaposlenja i prikladnog posla za sve!</a:t>
            </a:r>
            <a:endParaRPr lang="sr-Latn-R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22%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svetske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omladine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bilo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angažovano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u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edukaciji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zaposlenju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niti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obuci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2019.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godini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Edukacija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pruža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preterano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praktično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znanje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poslovne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pozicije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nisu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usklađene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sposobnostima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pojedinaca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odnosno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pružaju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dovoljno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benefita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Ekonomski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vodi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ka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napretku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boljim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pozicijama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poslovima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poboljšanju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životnog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standarda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Obezbediti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mladima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sticanje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znanja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traženog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tržištu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Pružanje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društvene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zaštite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nezavisno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od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ugovora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Promovisanje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poslova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koji u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fokusu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imaju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mlade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ljude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Zaposlenje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nezavisno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od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pola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društveno-ekonomske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pozadine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8E1737"/>
          </a:solidFill>
          <a:ln>
            <a:solidFill>
              <a:srgbClr val="8E1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 </a:t>
            </a:r>
            <a:r>
              <a:rPr lang="en-US" b="1" dirty="0" err="1">
                <a:solidFill>
                  <a:schemeClr val="bg1"/>
                </a:solidFill>
              </a:rPr>
              <a:t>ste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vlasnik</a:t>
            </a:r>
            <a:r>
              <a:rPr lang="en-US" b="1" dirty="0">
                <a:solidFill>
                  <a:schemeClr val="bg1"/>
                </a:solidFill>
              </a:rPr>
              <a:t>, da li </a:t>
            </a:r>
            <a:r>
              <a:rPr lang="en-US" b="1" dirty="0" err="1">
                <a:solidFill>
                  <a:schemeClr val="bg1"/>
                </a:solidFill>
              </a:rPr>
              <a:t>biste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težili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 err="1">
                <a:solidFill>
                  <a:schemeClr val="bg1"/>
                </a:solidFill>
              </a:rPr>
              <a:t>ličnom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napretku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radnika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ili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generalnom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napretku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firme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5E92010-5A92-408E-B57C-26A6FD8E1BED}"/>
              </a:ext>
            </a:extLst>
          </p:cNvPr>
          <p:cNvGrpSpPr/>
          <p:nvPr/>
        </p:nvGrpSpPr>
        <p:grpSpPr>
          <a:xfrm>
            <a:off x="1352085" y="836245"/>
            <a:ext cx="9487141" cy="998496"/>
            <a:chOff x="1275127" y="546386"/>
            <a:chExt cx="9487141" cy="998496"/>
          </a:xfrm>
        </p:grpSpPr>
        <p:pic>
          <p:nvPicPr>
            <p:cNvPr id="14" name="Slika 4">
              <a:extLst>
                <a:ext uri="{FF2B5EF4-FFF2-40B4-BE49-F238E27FC236}">
                  <a16:creationId xmlns:a16="http://schemas.microsoft.com/office/drawing/2014/main" id="{099324C9-01E5-F82D-9EDD-65B3B4F6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5127" y="549069"/>
              <a:ext cx="1005106" cy="995813"/>
            </a:xfrm>
            <a:prstGeom prst="rect">
              <a:avLst/>
            </a:prstGeom>
            <a:solidFill>
              <a:srgbClr val="8E1737"/>
            </a:solidFill>
          </p:spPr>
        </p:pic>
        <p:sp>
          <p:nvSpPr>
            <p:cNvPr id="15" name="Okvir za tekst 14">
              <a:extLst>
                <a:ext uri="{FF2B5EF4-FFF2-40B4-BE49-F238E27FC236}">
                  <a16:creationId xmlns:a16="http://schemas.microsoft.com/office/drawing/2014/main" id="{BE27BE3B-5139-F01F-5DF8-D42A988B8232}"/>
                </a:ext>
              </a:extLst>
            </p:cNvPr>
            <p:cNvSpPr txBox="1"/>
            <p:nvPr/>
          </p:nvSpPr>
          <p:spPr>
            <a:xfrm>
              <a:off x="2369944" y="546386"/>
              <a:ext cx="8392324" cy="990720"/>
            </a:xfrm>
            <a:prstGeom prst="rect">
              <a:avLst/>
            </a:prstGeom>
            <a:solidFill>
              <a:srgbClr val="8E1737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400" b="1" dirty="0">
                  <a:solidFill>
                    <a:schemeClr val="bg1"/>
                  </a:solidFill>
                </a:rPr>
                <a:t>PRISTOJAN POSAO I EKONOMSKI RAST</a:t>
              </a:r>
              <a:endParaRPr lang="sr-Latn-RS" sz="4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49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Izgradnja otpornih infrastruktura, promovisanje </a:t>
            </a:r>
            <a:r>
              <a:rPr lang="sr-Latn-RS" sz="20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inkluzivne</a:t>
            </a:r>
            <a:r>
              <a:rPr lang="sr-Latn-R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održive industrijalizacije i negovanje inovacija!</a:t>
            </a:r>
            <a:endParaRPr lang="sr-Latn-RS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Svega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54%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svetske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populacije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koristi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Internet,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najnerazvijenijim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zemljama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svega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19%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stanovštva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pristup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istom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Kontinualan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ekonomski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pad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usled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tenzija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granicama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visokoj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carini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neusklađeni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potrebama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putevi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informacione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tehnologije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sanitarije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proizvodnja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struje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voda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...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Investicije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infrastrukturi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jako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utiču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ekonomski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rast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društveni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napredak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klimatske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akcije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Standardizacija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promovisanje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regulacija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kompanijskim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projektima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Kolaboracija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nevladinim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organizacijama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promovisanju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održivog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ekonomskog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rasta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F36C24"/>
          </a:solidFill>
          <a:ln>
            <a:solidFill>
              <a:srgbClr val="F36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 </a:t>
            </a:r>
            <a:r>
              <a:rPr lang="en-US" b="1" dirty="0" err="1">
                <a:solidFill>
                  <a:schemeClr val="bg1"/>
                </a:solidFill>
              </a:rPr>
              <a:t>ste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vlasnik</a:t>
            </a:r>
            <a:r>
              <a:rPr lang="en-US" b="1" dirty="0">
                <a:solidFill>
                  <a:schemeClr val="bg1"/>
                </a:solidFill>
              </a:rPr>
              <a:t>, da li </a:t>
            </a:r>
            <a:r>
              <a:rPr lang="en-US" b="1" dirty="0" err="1">
                <a:solidFill>
                  <a:schemeClr val="bg1"/>
                </a:solidFill>
              </a:rPr>
              <a:t>biste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težili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 err="1">
                <a:solidFill>
                  <a:schemeClr val="bg1"/>
                </a:solidFill>
              </a:rPr>
              <a:t>ličnom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napretku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radnika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ili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generalnom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napretku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firme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D222CAE6-D9E7-2D93-4802-338B85E73904}"/>
              </a:ext>
            </a:extLst>
          </p:cNvPr>
          <p:cNvGrpSpPr/>
          <p:nvPr/>
        </p:nvGrpSpPr>
        <p:grpSpPr>
          <a:xfrm>
            <a:off x="1452033" y="740317"/>
            <a:ext cx="9295056" cy="1091799"/>
            <a:chOff x="1207017" y="486317"/>
            <a:chExt cx="9295056" cy="1091799"/>
          </a:xfrm>
        </p:grpSpPr>
        <p:pic>
          <p:nvPicPr>
            <p:cNvPr id="8" name="Slika 4">
              <a:extLst>
                <a:ext uri="{FF2B5EF4-FFF2-40B4-BE49-F238E27FC236}">
                  <a16:creationId xmlns:a16="http://schemas.microsoft.com/office/drawing/2014/main" id="{470C5C56-5807-9855-C6C8-082D1323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</p:spPr>
        </p:pic>
        <p:sp>
          <p:nvSpPr>
            <p:cNvPr id="9" name="Okvir za tekst 8">
              <a:extLst>
                <a:ext uri="{FF2B5EF4-FFF2-40B4-BE49-F238E27FC236}">
                  <a16:creationId xmlns:a16="http://schemas.microsoft.com/office/drawing/2014/main" id="{3E81527C-B256-BB6C-0919-6D2AB788B2A5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F36C2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Industrija, Inovacija i Infrastruktura</a:t>
              </a:r>
              <a:endParaRPr lang="sr-Latn-RS"/>
            </a:p>
          </p:txBody>
        </p:sp>
      </p:grpSp>
    </p:spTree>
    <p:extLst>
      <p:ext uri="{BB962C8B-B14F-4D97-AF65-F5344CB8AC3E}">
        <p14:creationId xmlns:p14="http://schemas.microsoft.com/office/powerpoint/2010/main" val="344095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Umanjiti neravnopravnosti unutar i između zemalja!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Dvoje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od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desetoro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je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prijavilo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je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iskusilo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diskriminaciju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bar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jednoj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od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osnova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međunarodnog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zakona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ljudskim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pravima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Diskriminacija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osnovu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statusa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godina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seksa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invaliditeta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seksualne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orijentacije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rase,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nacionalnosti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religije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...</a:t>
            </a:r>
          </a:p>
          <a:p>
            <a:pPr marL="0" indent="0">
              <a:buNone/>
            </a:pP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Društvena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kohezija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poverenje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empatija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mogući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jedino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se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odbace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stereotipi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zaključci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donose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isključivo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osnovu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lične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interakcije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odnosno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se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pojedinca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gleda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sebi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ravnog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Zaštita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migranata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od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strane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vladinih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organizacija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Glas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zemalja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u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razvoju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treba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prodoran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iskazivanju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stavova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od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globalnih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pitanja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Promovisanje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se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drži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zajedno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sarađuje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pomaže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drugima</a:t>
            </a:r>
            <a:endParaRPr lang="en-US" sz="180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>
              <a:buNone/>
            </a:pPr>
            <a:endParaRPr lang="sr-Latn-R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E11584"/>
          </a:solidFill>
          <a:ln>
            <a:solidFill>
              <a:srgbClr val="E11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 li </a:t>
            </a:r>
            <a:r>
              <a:rPr lang="en-US" b="1" dirty="0" err="1">
                <a:solidFill>
                  <a:schemeClr val="bg1"/>
                </a:solidFill>
              </a:rPr>
              <a:t>ste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 err="1">
                <a:solidFill>
                  <a:schemeClr val="bg1"/>
                </a:solidFill>
              </a:rPr>
              <a:t>ikada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nekog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diskriminisali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da li </a:t>
            </a:r>
            <a:r>
              <a:rPr lang="en-US" b="1" dirty="0" err="1">
                <a:solidFill>
                  <a:schemeClr val="bg1"/>
                </a:solidFill>
              </a:rPr>
              <a:t>ste</a:t>
            </a:r>
            <a:r>
              <a:rPr lang="en-US" b="1" dirty="0">
                <a:solidFill>
                  <a:schemeClr val="bg1"/>
                </a:solidFill>
              </a:rPr>
              <a:t> se </a:t>
            </a:r>
            <a:r>
              <a:rPr lang="en-US" b="1" dirty="0" err="1">
                <a:solidFill>
                  <a:schemeClr val="bg1"/>
                </a:solidFill>
              </a:rPr>
              <a:t>zapitali</a:t>
            </a:r>
            <a:r>
              <a:rPr lang="en-US" b="1" dirty="0">
                <a:solidFill>
                  <a:schemeClr val="bg1"/>
                </a:solidFill>
              </a:rPr>
              <a:t> za </a:t>
            </a:r>
            <a:r>
              <a:rPr lang="en-US" b="1" dirty="0" err="1">
                <a:solidFill>
                  <a:schemeClr val="bg1"/>
                </a:solidFill>
              </a:rPr>
              <a:t>razlog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E1158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 err="1">
                  <a:solidFill>
                    <a:schemeClr val="bg1"/>
                  </a:solidFill>
                </a:rPr>
                <a:t>UMANjENjE</a:t>
              </a:r>
              <a:r>
                <a:rPr lang="sr-Latn-RS" sz="4800" b="1" dirty="0">
                  <a:solidFill>
                    <a:schemeClr val="bg1"/>
                  </a:solidFill>
                </a:rPr>
                <a:t> NERAVNOPRAVNOSTI</a:t>
              </a:r>
              <a:endParaRPr lang="sr-Latn-R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6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Učiniti gradove </a:t>
            </a:r>
            <a:r>
              <a:rPr lang="sr-Latn-R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inkluzivnim</a:t>
            </a: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bezbednim, otpornim i održivim!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Devet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deset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koji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žive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urbanim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oblastima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uzdiše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vazduh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koji 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zadovoljava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propisane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standarde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strane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Svetske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zdravstvene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organizacije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Prenatrpanost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gradova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neverovatna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potrošnja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energije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velika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količina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emisije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ugljen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dioksida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prirodne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katastrofe</a:t>
            </a:r>
            <a:endParaRPr lang="en-US" dirty="0" err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Zagađena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sredina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znači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slab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imunitet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manja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produktivnost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što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posledicu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smanjenje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ekonomskog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rasta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pored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prirodnih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katastrofa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neophodno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zaštiti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zagađivati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konzumirati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preterane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količine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ukoliko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to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neophodno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Uključiti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nadgledanje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sopstvenog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grada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Promovisati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svoju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viziju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grada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plan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doći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vizije</a:t>
            </a: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>
              <a:buNone/>
            </a:pPr>
            <a:endParaRPr lang="sr-Latn-R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F89C24"/>
          </a:solidFill>
          <a:ln>
            <a:solidFill>
              <a:srgbClr val="F89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 li </a:t>
            </a:r>
            <a:r>
              <a:rPr lang="en-US" b="1" dirty="0" err="1">
                <a:solidFill>
                  <a:schemeClr val="bg1"/>
                </a:solidFill>
              </a:rPr>
              <a:t>zagađuješ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svoje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dvorište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 err="1">
                <a:solidFill>
                  <a:schemeClr val="bg1"/>
                </a:solidFill>
              </a:rPr>
              <a:t>gde</a:t>
            </a:r>
            <a:r>
              <a:rPr lang="en-US" b="1" dirty="0">
                <a:solidFill>
                  <a:schemeClr val="bg1"/>
                </a:solidFill>
              </a:rPr>
              <a:t> je </a:t>
            </a:r>
            <a:r>
              <a:rPr lang="en-US" b="1" dirty="0" err="1">
                <a:solidFill>
                  <a:schemeClr val="bg1"/>
                </a:solidFill>
              </a:rPr>
              <a:t>granica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izlaska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iz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dvorišta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F89C2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ODRŽIVI GRADOVI I ZAJEDNICE</a:t>
              </a:r>
              <a:endParaRPr lang="sr-Latn-R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6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Usvojiti održive obrasce proizvodnje i potrošnje!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Električni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otpad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porastao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za 38%, 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20%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reciklirano</a:t>
            </a:r>
            <a:endParaRPr lang="en-US" sz="1800" dirty="0" err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Neobazriv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ekonomski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društveni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progres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neodrživi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razvoj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),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prekomerno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konzumiranje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/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ili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bacanje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Bespotrebno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trošenje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prirodnih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resursa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vodi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svetlu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budućnost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nije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moguće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zadovoljiti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potrebe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ukoliko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one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postaju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veće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veće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Potrošnju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potrebno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uskladiti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brzinom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kojom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priroda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obnavlja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svoje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resurse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Kompanije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bi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trebalo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traže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nove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alternative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potenciraju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razviće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održivih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izvora</a:t>
            </a:r>
            <a:endParaRPr lang="en-US" dirty="0" err="1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Pojedinci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bi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trebalo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umanje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svoju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potrošnju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računa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 tome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kupuju</a:t>
            </a:r>
            <a:endParaRPr lang="en-US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Odnosno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biramo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lako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obnovljive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proizvode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god je to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moguće</a:t>
            </a:r>
          </a:p>
          <a:p>
            <a:pPr marL="971550" lvl="1" indent="-285750"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>
              <a:buNone/>
            </a:pPr>
            <a:endParaRPr lang="sr-Latn-R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CF8D29"/>
          </a:solidFill>
          <a:ln>
            <a:solidFill>
              <a:srgbClr val="CF8D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Možete</a:t>
            </a:r>
            <a:r>
              <a:rPr lang="en-US" sz="1600" b="1" dirty="0">
                <a:solidFill>
                  <a:schemeClr val="bg1"/>
                </a:solidFill>
              </a:rPr>
              <a:t> li da </a:t>
            </a:r>
            <a:r>
              <a:rPr lang="en-US" sz="1600" b="1" dirty="0" err="1">
                <a:solidFill>
                  <a:schemeClr val="bg1"/>
                </a:solidFill>
              </a:rPr>
              <a:t>napravite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poređenje</a:t>
            </a:r>
            <a:r>
              <a:rPr lang="en-US" sz="1600" b="1" dirty="0">
                <a:solidFill>
                  <a:schemeClr val="bg1"/>
                </a:solidFill>
              </a:rPr>
              <a:t> </a:t>
            </a:r>
            <a:r>
              <a:rPr lang="en-US" sz="1600" b="1" dirty="0" err="1">
                <a:solidFill>
                  <a:schemeClr val="bg1"/>
                </a:solidFill>
              </a:rPr>
              <a:t>između</a:t>
            </a:r>
            <a:r>
              <a:rPr lang="en-US" sz="1600" b="1" dirty="0">
                <a:solidFill>
                  <a:schemeClr val="bg1"/>
                </a:solidFill>
              </a:rPr>
              <a:t>   </a:t>
            </a:r>
            <a:r>
              <a:rPr lang="en-US" sz="1600" b="1" dirty="0" err="1">
                <a:solidFill>
                  <a:schemeClr val="bg1"/>
                </a:solidFill>
              </a:rPr>
              <a:t>šetnje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prirodom</a:t>
            </a:r>
            <a:r>
              <a:rPr lang="en-US" sz="1600" b="1" dirty="0">
                <a:solidFill>
                  <a:schemeClr val="bg1"/>
                </a:solidFill>
              </a:rPr>
              <a:t> </a:t>
            </a:r>
            <a:r>
              <a:rPr lang="en-US" sz="1600" b="1" dirty="0" err="1">
                <a:solidFill>
                  <a:schemeClr val="bg1"/>
                </a:solidFill>
              </a:rPr>
              <a:t>i</a:t>
            </a:r>
            <a:r>
              <a:rPr lang="en-US" sz="1600" b="1" dirty="0">
                <a:solidFill>
                  <a:schemeClr val="bg1"/>
                </a:solidFill>
              </a:rPr>
              <a:t> </a:t>
            </a:r>
            <a:r>
              <a:rPr lang="en-US" sz="1600" b="1" dirty="0" err="1">
                <a:solidFill>
                  <a:schemeClr val="bg1"/>
                </a:solidFill>
              </a:rPr>
              <a:t>gledanja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filma</a:t>
            </a:r>
            <a:r>
              <a:rPr lang="en-US" sz="1600" b="1" dirty="0">
                <a:solidFill>
                  <a:schemeClr val="bg1"/>
                </a:solidFill>
              </a:rPr>
              <a:t> u </a:t>
            </a:r>
            <a:r>
              <a:rPr lang="en-US" sz="1600" b="1" dirty="0" err="1">
                <a:solidFill>
                  <a:schemeClr val="bg1"/>
                </a:solidFill>
              </a:rPr>
              <a:t>sobi</a:t>
            </a:r>
            <a:r>
              <a:rPr lang="en-US" sz="1600" b="1" dirty="0">
                <a:solidFill>
                  <a:schemeClr val="bg1"/>
                </a:solidFill>
              </a:rPr>
              <a:t>? </a:t>
            </a:r>
            <a:r>
              <a:rPr lang="en-US" sz="1600" b="1" dirty="0" err="1">
                <a:solidFill>
                  <a:schemeClr val="bg1"/>
                </a:solidFill>
              </a:rPr>
              <a:t>Šta</a:t>
            </a:r>
            <a:r>
              <a:rPr lang="en-US" sz="1600" b="1" dirty="0">
                <a:solidFill>
                  <a:schemeClr val="bg1"/>
                </a:solidFill>
              </a:rPr>
              <a:t> je </a:t>
            </a:r>
            <a:r>
              <a:rPr lang="en-US" sz="1600" b="1" dirty="0" err="1">
                <a:solidFill>
                  <a:schemeClr val="bg1"/>
                </a:solidFill>
              </a:rPr>
              <a:t>prijatnije</a:t>
            </a:r>
            <a:r>
              <a:rPr lang="en-US" sz="1600" b="1" dirty="0">
                <a:solidFill>
                  <a:schemeClr val="bg1"/>
                </a:solidFill>
              </a:rPr>
              <a:t> za duh </a:t>
            </a:r>
            <a:r>
              <a:rPr lang="en-US" sz="1600" b="1" dirty="0" err="1">
                <a:solidFill>
                  <a:schemeClr val="bg1"/>
                </a:solidFill>
              </a:rPr>
              <a:t>i</a:t>
            </a:r>
            <a:r>
              <a:rPr lang="en-US" sz="1600" b="1" dirty="0">
                <a:solidFill>
                  <a:schemeClr val="bg1"/>
                </a:solidFill>
              </a:rPr>
              <a:t> </a:t>
            </a:r>
            <a:r>
              <a:rPr lang="en-US" sz="1600" b="1" dirty="0" err="1">
                <a:solidFill>
                  <a:schemeClr val="bg1"/>
                </a:solidFill>
              </a:rPr>
              <a:t>telo</a:t>
            </a:r>
            <a:r>
              <a:rPr lang="en-US" sz="1600" b="1" dirty="0">
                <a:solidFill>
                  <a:schemeClr val="bg1"/>
                </a:solidFill>
              </a:rPr>
              <a:t>?</a:t>
            </a:r>
            <a:endParaRPr lang="sr-Latn-RS" dirty="0">
              <a:solidFill>
                <a:schemeClr val="bg1"/>
              </a:solidFill>
            </a:endParaRP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16424" y="623776"/>
            <a:ext cx="9357809" cy="1118693"/>
            <a:chOff x="1144264" y="477352"/>
            <a:chExt cx="9357809" cy="1118693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264" y="477352"/>
              <a:ext cx="1136622" cy="1118693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480915"/>
              <a:ext cx="8132129" cy="1113703"/>
            </a:xfrm>
            <a:prstGeom prst="rect">
              <a:avLst/>
            </a:prstGeom>
            <a:solidFill>
              <a:srgbClr val="CF8D29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sr-Latn-RS" sz="3900" b="1" dirty="0">
                  <a:solidFill>
                    <a:schemeClr val="bg1"/>
                  </a:solidFill>
                </a:rPr>
                <a:t>ODGOVORNA PROIZVODNJA I POTROŠNJA</a:t>
              </a:r>
              <a:endParaRPr lang="sr-Latn-RS" sz="39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77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Preduzeti urgentne mere da bismo se izborili sa globalnim zagrevanjem i njegovim posledicama!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bismo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ograničili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globalno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zagrevanje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1.5°C,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emisija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gasova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staklene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bašte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bi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trebalo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padnu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po 7.6%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svake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godine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počevši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od 2020.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godine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Emisija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štetnih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gasova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strane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industrija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generalno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konzumacija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fosilnih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goriva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pošumljavanje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...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Uništavanje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ekosistema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požari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uragani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suše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poplave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 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postoji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mesto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zemlji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oseća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posledice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globalnog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zagrevanja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rast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temperature od 3°C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godišnje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više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ljudskom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opstanku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Obnovljivi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izvori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energije</a:t>
            </a:r>
            <a:endParaRPr lang="en-US" dirty="0" err="1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Redukcija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zagađivanja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vazduha</a:t>
            </a:r>
            <a:endParaRPr lang="en-US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https://www.un.org/en/climatechange</a:t>
            </a:r>
            <a:endParaRPr lang="en-US"/>
          </a:p>
          <a:p>
            <a:pPr>
              <a:buFont typeface="Arial"/>
              <a:buChar char="•"/>
            </a:pPr>
            <a:endParaRPr lang="en-US" sz="1800" dirty="0">
              <a:solidFill>
                <a:srgbClr val="423535"/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>
              <a:buNone/>
            </a:pPr>
            <a:endParaRPr lang="sr-Latn-R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367F44"/>
          </a:solidFill>
          <a:ln>
            <a:solidFill>
              <a:srgbClr val="367F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Da li </a:t>
            </a:r>
            <a:r>
              <a:rPr lang="en-US" sz="1900" b="1" dirty="0" err="1">
                <a:solidFill>
                  <a:schemeClr val="bg1"/>
                </a:solidFill>
              </a:rPr>
              <a:t>poznajete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nekog</a:t>
            </a:r>
            <a:r>
              <a:rPr lang="en-US" sz="1900" b="1" dirty="0">
                <a:solidFill>
                  <a:schemeClr val="bg1"/>
                </a:solidFill>
              </a:rPr>
              <a:t> ko </a:t>
            </a:r>
            <a:r>
              <a:rPr lang="en-US" sz="1900" b="1" dirty="0" err="1">
                <a:solidFill>
                  <a:schemeClr val="bg1"/>
                </a:solidFill>
              </a:rPr>
              <a:t>smatra</a:t>
            </a:r>
            <a:r>
              <a:rPr lang="en-US" sz="1900" b="1" dirty="0">
                <a:solidFill>
                  <a:schemeClr val="bg1"/>
                </a:solidFill>
              </a:rPr>
              <a:t> da je </a:t>
            </a:r>
            <a:r>
              <a:rPr lang="en-US" sz="1900" b="1" dirty="0" err="1">
                <a:solidFill>
                  <a:schemeClr val="bg1"/>
                </a:solidFill>
              </a:rPr>
              <a:t>globalno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zagrevanje</a:t>
            </a:r>
            <a:r>
              <a:rPr lang="en-US" sz="1900" b="1" dirty="0">
                <a:solidFill>
                  <a:schemeClr val="bg1"/>
                </a:solidFill>
              </a:rPr>
              <a:t> </a:t>
            </a:r>
            <a:r>
              <a:rPr lang="en-US" sz="1900" b="1" dirty="0" err="1">
                <a:solidFill>
                  <a:schemeClr val="bg1"/>
                </a:solidFill>
              </a:rPr>
              <a:t>farsa</a:t>
            </a:r>
            <a:r>
              <a:rPr lang="en-US" sz="19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367F4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KLIMATSKI POSTUPAK</a:t>
              </a:r>
              <a:endParaRPr lang="sr-Latn-R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9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Očuvati i na održivi način koristiti svetske vode, mora, okeane i njihove podvodne resurse!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Preko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3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milijardi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zavisi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podvodnog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obalnog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biodiverziteta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opstanak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Zagađivanje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naftne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industrije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turista,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plastike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povišene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temperature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uništavaju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koralne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grebene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Okeani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apsorbuju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23%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ugljen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dioksida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90%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toplote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atmosfere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proizvode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preko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57 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miliona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radnih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mesta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najbogatiji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ekosistem</a:t>
            </a:r>
            <a:endParaRPr lang="en-US" dirty="0" err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Kooperativa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zemalja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vlada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vezi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zaštite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ugroženih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delova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očuvanja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biodiverziteta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Pažljiv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odabir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podvodnih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proizvoda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Volontiranje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čišćenje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obala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Eliminisanje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plastike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971550" lvl="1" indent="-285750"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>
              <a:buNone/>
            </a:pPr>
            <a:endParaRPr lang="sr-Latn-R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007CBB"/>
          </a:solidFill>
          <a:ln>
            <a:solidFill>
              <a:srgbClr val="00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Da li </a:t>
            </a:r>
            <a:r>
              <a:rPr lang="en-US" sz="2000" b="1" dirty="0" err="1">
                <a:solidFill>
                  <a:schemeClr val="bg1"/>
                </a:solidFill>
              </a:rPr>
              <a:t>ste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znali</a:t>
            </a:r>
            <a:r>
              <a:rPr lang="en-US" sz="2000" b="1" dirty="0">
                <a:solidFill>
                  <a:schemeClr val="bg1"/>
                </a:solidFill>
              </a:rPr>
              <a:t> da u </a:t>
            </a:r>
            <a:r>
              <a:rPr lang="en-US" sz="2000" b="1" dirty="0" err="1">
                <a:solidFill>
                  <a:schemeClr val="bg1"/>
                </a:solidFill>
              </a:rPr>
              <a:t>okeanima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postoje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ostrva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plastike</a:t>
            </a:r>
            <a:r>
              <a:rPr lang="en-US" sz="20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007CBB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PODVODNI ŽIVOT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33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Održiva eksploatacija šuma, borba protiv pošumljavanja, prolongiranje degradacije kopna, prolongiranje gubitka diverziteta!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Dve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milijarde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hektara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zemlje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degradirano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što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uticalo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preko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3.2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milijardi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vodilo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kopnene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vrste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u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izumrle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pogoršavalo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klimatsku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situaciju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Industrijalizacija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pošumljavanje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poljoprivreda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lov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izgradnja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turističkih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destinacija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...</a:t>
            </a:r>
          </a:p>
          <a:p>
            <a:pPr marL="0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Šume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zauzimaju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31%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površine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naše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planete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I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izvor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vazduha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koji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dišemo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pijemo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hrane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jedemo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one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dom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preko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80%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kopnenih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vrsta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međutim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ovaj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biodiverzitet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uništava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brže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nego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ikada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pre</a:t>
            </a: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Obazrivost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prilikom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konzumiranja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proizvoda</a:t>
            </a:r>
            <a:endParaRPr lang="en-US" dirty="0" err="1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Lokalne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bašte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proizvodnja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hrane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jedemo</a:t>
            </a: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Vođenje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računa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 tome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institucije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podržavamo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kupovini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poseti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itd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...</a:t>
            </a:r>
          </a:p>
          <a:p>
            <a:pPr marL="457200" lvl="1" indent="0"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zagađivanje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sredine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recikliranje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...</a:t>
            </a:r>
          </a:p>
          <a:p>
            <a:pPr marL="971550" lvl="1" indent="-285750">
              <a:buFont typeface="Arial"/>
            </a:pP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 marL="0">
              <a:buNone/>
            </a:pPr>
            <a:endParaRPr lang="sr-Latn-RS" sz="17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3EAF49"/>
          </a:solidFill>
          <a:ln>
            <a:solidFill>
              <a:srgbClr val="3EAF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Da li </a:t>
            </a:r>
            <a:r>
              <a:rPr lang="en-US" sz="2200" b="1" dirty="0" err="1">
                <a:solidFill>
                  <a:schemeClr val="bg1"/>
                </a:solidFill>
              </a:rPr>
              <a:t>ste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ikada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zasadili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drvo</a:t>
            </a:r>
            <a:r>
              <a:rPr lang="en-US" sz="2200" b="1" dirty="0">
                <a:solidFill>
                  <a:schemeClr val="bg1"/>
                </a:solidFill>
              </a:rPr>
              <a:t>?</a:t>
            </a:r>
            <a:endParaRPr lang="sr-Latn-RS" sz="2200" dirty="0">
              <a:solidFill>
                <a:schemeClr val="bg1"/>
              </a:solidFill>
            </a:endParaRP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3EAF49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KOPNENI ŽIVOT</a:t>
              </a:r>
              <a:endParaRPr lang="sr-Latn-R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91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Promovisanje mirnog i prihvatljivog društva za održivi razvoj, obezbeđivanje pravde za sve i izgradnja efektivnih, odgovornih i </a:t>
            </a:r>
            <a:r>
              <a:rPr lang="sr-Latn-R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inkluzivnih</a:t>
            </a:r>
            <a:r>
              <a:rPr lang="sr-Latn-R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institucija na svim nivoima!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Svakog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dana, 100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civila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uključujući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decu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žene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ubijeni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u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naoružanim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napadima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bez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obzira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zaštitu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pod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međunarodnim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zakonom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Konflikti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nesigurne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slabe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institucije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limitirani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pravni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sistem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rat,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mito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korupcija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homocid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genocid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trgovina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ljudima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belo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roblje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...</a:t>
            </a:r>
          </a:p>
          <a:p>
            <a:pPr marL="0" indent="0">
              <a:buNone/>
            </a:pP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Neophodno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da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čovek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bilo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gde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se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nalazi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bilo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veroispovesti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nacionalnosti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seksualne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orijentacije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rase,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oseća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slobodu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bezbednost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dok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živi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svoj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život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u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društvu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ne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boji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da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iznosi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svoje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stavove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7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Držati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lidere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odgovornim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Informisati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deliti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informacije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drugima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Postaviti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primer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treba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ophoditi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prema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diverznom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društvu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Prihvatati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razlike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imati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razumevanja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7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iste</a:t>
            </a: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7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  <a:p>
            <a:pPr marL="0">
              <a:buNone/>
            </a:pPr>
            <a:endParaRPr lang="sr-Latn-RS" sz="17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26471" y="4549976"/>
            <a:ext cx="2393572" cy="2133599"/>
          </a:xfrm>
          <a:prstGeom prst="teardrop">
            <a:avLst/>
          </a:prstGeom>
          <a:solidFill>
            <a:srgbClr val="01558A"/>
          </a:solidFill>
          <a:ln>
            <a:solidFill>
              <a:srgbClr val="01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NASILJE BILO KOJE VRSTE NIKADA NIJE REŠENJE!</a:t>
            </a:r>
            <a:endParaRPr lang="sr-Latn-RS" dirty="0">
              <a:solidFill>
                <a:schemeClr val="bg1"/>
              </a:solidFill>
            </a:endParaRP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 descr="Slika na kojoj se nalazi tekst&#10;&#10;Opis je automatski generisan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01558A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MIR, PRAVDA I JAKE INSTITUCIJE</a:t>
              </a:r>
              <a:endParaRPr lang="sr-Latn-R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48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86628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Revitalizacija globalnih partnerstava zarad saradnje na ispunjenju ciljeva održivog razvoja!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Dvoje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od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desetoro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je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prijavilo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je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iskusilo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diskriminaciju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bar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jednoj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od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osnova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međunarodnog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zakona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o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ljudskim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pravima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Podela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poslova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resursa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znanja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dostignuća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zarad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izgradnje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održive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odnosno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stabilne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budućnosti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Zajedno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smo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ovoj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planeti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neophodno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zajedno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boriti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bolje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sutra,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pomagati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slabijima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ostvarivati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zajednički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društveni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napredak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18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Ovo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uglavnom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zadatak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države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Priključiti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se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grupi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cilj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implementaciju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nabrojanih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ciljeva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Pružiti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podršku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vladi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se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udruži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kompanijama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ostvarivanju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ciljeva</a:t>
            </a: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</a:pP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>
              <a:buNone/>
            </a:pPr>
            <a:endParaRPr lang="sr-Latn-R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183567"/>
          </a:solidFill>
          <a:ln>
            <a:solidFill>
              <a:srgbClr val="183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300" b="1" dirty="0">
                <a:solidFill>
                  <a:schemeClr val="bg1"/>
                </a:solidFill>
              </a:rPr>
              <a:t>Svi za </a:t>
            </a:r>
            <a:r>
              <a:rPr lang="en-US" sz="2300" b="1" dirty="0" err="1">
                <a:solidFill>
                  <a:schemeClr val="bg1"/>
                </a:solidFill>
              </a:rPr>
              <a:t>jednog</a:t>
            </a:r>
            <a:r>
              <a:rPr lang="en-US" sz="2300" b="1" dirty="0">
                <a:solidFill>
                  <a:schemeClr val="bg1"/>
                </a:solidFill>
              </a:rPr>
              <a:t> </a:t>
            </a:r>
            <a:r>
              <a:rPr lang="en-US" sz="2300" b="1" dirty="0" err="1">
                <a:solidFill>
                  <a:schemeClr val="bg1"/>
                </a:solidFill>
              </a:rPr>
              <a:t>i</a:t>
            </a:r>
            <a:r>
              <a:rPr lang="en-US" sz="2300" b="1" dirty="0">
                <a:solidFill>
                  <a:schemeClr val="bg1"/>
                </a:solidFill>
              </a:rPr>
              <a:t> </a:t>
            </a:r>
            <a:r>
              <a:rPr lang="en-US" sz="2300" b="1" dirty="0" err="1">
                <a:solidFill>
                  <a:schemeClr val="bg1"/>
                </a:solidFill>
              </a:rPr>
              <a:t>jedan</a:t>
            </a:r>
            <a:r>
              <a:rPr lang="en-US" sz="2300" b="1" dirty="0">
                <a:solidFill>
                  <a:schemeClr val="bg1"/>
                </a:solidFill>
              </a:rPr>
              <a:t> za </a:t>
            </a:r>
            <a:r>
              <a:rPr lang="en-US" sz="2300" b="1" dirty="0" err="1">
                <a:solidFill>
                  <a:schemeClr val="bg1"/>
                </a:solidFill>
              </a:rPr>
              <a:t>sve</a:t>
            </a:r>
            <a:r>
              <a:rPr lang="en-US" sz="2300" b="1" dirty="0">
                <a:solidFill>
                  <a:schemeClr val="bg1"/>
                </a:solidFill>
              </a:rPr>
              <a:t>!</a:t>
            </a:r>
            <a:endParaRPr lang="sr-Latn-RS" sz="2300">
              <a:solidFill>
                <a:schemeClr val="bg1"/>
              </a:solidFill>
            </a:endParaRP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2D393BE-84F8-2DF8-561F-CCD6A383176B}"/>
              </a:ext>
            </a:extLst>
          </p:cNvPr>
          <p:cNvGrpSpPr/>
          <p:nvPr/>
        </p:nvGrpSpPr>
        <p:grpSpPr>
          <a:xfrm>
            <a:off x="1450398" y="632741"/>
            <a:ext cx="9295056" cy="1091799"/>
            <a:chOff x="1207017" y="486317"/>
            <a:chExt cx="9295056" cy="1091799"/>
          </a:xfrm>
        </p:grpSpPr>
        <p:pic>
          <p:nvPicPr>
            <p:cNvPr id="10" name="Slika 4">
              <a:extLst>
                <a:ext uri="{FF2B5EF4-FFF2-40B4-BE49-F238E27FC236}">
                  <a16:creationId xmlns:a16="http://schemas.microsoft.com/office/drawing/2014/main" id="{D792F8B2-8B3C-8DAF-3850-CB1AE47F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91799" cy="1091799"/>
            </a:xfrm>
            <a:prstGeom prst="rect">
              <a:avLst/>
            </a:prstGeom>
            <a:solidFill>
              <a:srgbClr val="E11584"/>
            </a:solidFill>
          </p:spPr>
        </p:pic>
        <p:sp>
          <p:nvSpPr>
            <p:cNvPr id="12" name="Okvir za tekst 11">
              <a:extLst>
                <a:ext uri="{FF2B5EF4-FFF2-40B4-BE49-F238E27FC236}">
                  <a16:creationId xmlns:a16="http://schemas.microsoft.com/office/drawing/2014/main" id="{3E0ACA3E-EEC4-0E2B-64A5-AAE34093E496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72409"/>
            </a:xfrm>
            <a:prstGeom prst="rect">
              <a:avLst/>
            </a:prstGeom>
            <a:solidFill>
              <a:srgbClr val="183567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SARADNJA NA CILJEVIMA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05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2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323" y="-5553"/>
            <a:ext cx="8860678" cy="687330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229836 w 5905812"/>
              <a:gd name="connsiteY0" fmla="*/ 0 h 6888661"/>
              <a:gd name="connsiteX1" fmla="*/ 5905812 w 5905812"/>
              <a:gd name="connsiteY1" fmla="*/ 11953 h 6888661"/>
              <a:gd name="connsiteX2" fmla="*/ 5905812 w 5905812"/>
              <a:gd name="connsiteY2" fmla="*/ 6869951 h 6888661"/>
              <a:gd name="connsiteX3" fmla="*/ 0 w 5905812"/>
              <a:gd name="connsiteY3" fmla="*/ 6888661 h 6888661"/>
              <a:gd name="connsiteX4" fmla="*/ 1229836 w 5905812"/>
              <a:gd name="connsiteY4" fmla="*/ 0 h 6888661"/>
              <a:gd name="connsiteX0" fmla="*/ 1156550 w 5832526"/>
              <a:gd name="connsiteY0" fmla="*/ 0 h 6883466"/>
              <a:gd name="connsiteX1" fmla="*/ 5832526 w 5832526"/>
              <a:gd name="connsiteY1" fmla="*/ 11953 h 6883466"/>
              <a:gd name="connsiteX2" fmla="*/ 5832526 w 5832526"/>
              <a:gd name="connsiteY2" fmla="*/ 6869951 h 6883466"/>
              <a:gd name="connsiteX3" fmla="*/ 0 w 5832526"/>
              <a:gd name="connsiteY3" fmla="*/ 6883466 h 6883466"/>
              <a:gd name="connsiteX4" fmla="*/ 1156550 w 5832526"/>
              <a:gd name="connsiteY4" fmla="*/ 0 h 6883466"/>
              <a:gd name="connsiteX0" fmla="*/ 1104130 w 5780106"/>
              <a:gd name="connsiteY0" fmla="*/ 0 h 6873306"/>
              <a:gd name="connsiteX1" fmla="*/ 5780106 w 5780106"/>
              <a:gd name="connsiteY1" fmla="*/ 11953 h 6873306"/>
              <a:gd name="connsiteX2" fmla="*/ 5780106 w 5780106"/>
              <a:gd name="connsiteY2" fmla="*/ 6869951 h 6873306"/>
              <a:gd name="connsiteX3" fmla="*/ 0 w 5780106"/>
              <a:gd name="connsiteY3" fmla="*/ 6873306 h 6873306"/>
              <a:gd name="connsiteX4" fmla="*/ 1104130 w 5780106"/>
              <a:gd name="connsiteY4" fmla="*/ 0 h 6873306"/>
              <a:gd name="connsiteX0" fmla="*/ 1064815 w 5740791"/>
              <a:gd name="connsiteY0" fmla="*/ 0 h 6869951"/>
              <a:gd name="connsiteX1" fmla="*/ 5740791 w 5740791"/>
              <a:gd name="connsiteY1" fmla="*/ 11953 h 6869951"/>
              <a:gd name="connsiteX2" fmla="*/ 5740791 w 5740791"/>
              <a:gd name="connsiteY2" fmla="*/ 6869951 h 6869951"/>
              <a:gd name="connsiteX3" fmla="*/ 0 w 5740791"/>
              <a:gd name="connsiteY3" fmla="*/ 6863146 h 6869951"/>
              <a:gd name="connsiteX4" fmla="*/ 1064815 w 5740791"/>
              <a:gd name="connsiteY4" fmla="*/ 0 h 6869951"/>
              <a:gd name="connsiteX0" fmla="*/ 1038605 w 5714581"/>
              <a:gd name="connsiteY0" fmla="*/ 0 h 6873306"/>
              <a:gd name="connsiteX1" fmla="*/ 5714581 w 5714581"/>
              <a:gd name="connsiteY1" fmla="*/ 11953 h 6873306"/>
              <a:gd name="connsiteX2" fmla="*/ 5714581 w 5714581"/>
              <a:gd name="connsiteY2" fmla="*/ 6869951 h 6873306"/>
              <a:gd name="connsiteX3" fmla="*/ 0 w 5714581"/>
              <a:gd name="connsiteY3" fmla="*/ 6873306 h 6873306"/>
              <a:gd name="connsiteX4" fmla="*/ 1038605 w 5714581"/>
              <a:gd name="connsiteY4" fmla="*/ 0 h 687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4581" h="6873306">
                <a:moveTo>
                  <a:pt x="1038605" y="0"/>
                </a:moveTo>
                <a:lnTo>
                  <a:pt x="5714581" y="11953"/>
                </a:lnTo>
                <a:lnTo>
                  <a:pt x="5714581" y="6869951"/>
                </a:lnTo>
                <a:lnTo>
                  <a:pt x="0" y="6873306"/>
                </a:lnTo>
                <a:lnTo>
                  <a:pt x="103860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5C36AB3-DE23-9E7E-C776-665B7883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75167"/>
            <a:ext cx="3971261" cy="4064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dirty="0"/>
              <a:t>Agenda 23</a:t>
            </a:r>
          </a:p>
        </p:txBody>
      </p:sp>
      <p:sp>
        <p:nvSpPr>
          <p:cNvPr id="6" name="Okvir za tekst 5">
            <a:extLst>
              <a:ext uri="{FF2B5EF4-FFF2-40B4-BE49-F238E27FC236}">
                <a16:creationId xmlns:a16="http://schemas.microsoft.com/office/drawing/2014/main" id="{128CCA1F-14F4-004C-9465-CBAE4988451F}"/>
              </a:ext>
            </a:extLst>
          </p:cNvPr>
          <p:cNvSpPr txBox="1"/>
          <p:nvPr/>
        </p:nvSpPr>
        <p:spPr>
          <a:xfrm>
            <a:off x="5493026" y="533400"/>
            <a:ext cx="5883964" cy="5771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74320" indent="-228600" defTabSz="914400"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17 </a:t>
            </a:r>
            <a:r>
              <a:rPr lang="en-US" sz="2200" dirty="0" err="1">
                <a:solidFill>
                  <a:schemeClr val="tx2"/>
                </a:solidFill>
              </a:rPr>
              <a:t>globalnih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ciljeva</a:t>
            </a:r>
            <a:endParaRPr lang="en-US" sz="2200" dirty="0">
              <a:solidFill>
                <a:schemeClr val="tx2"/>
              </a:solidFill>
            </a:endParaRPr>
          </a:p>
          <a:p>
            <a:pPr marL="274320" indent="-228600" defTabSz="914400"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</a:rPr>
              <a:t>Usvojeni</a:t>
            </a:r>
            <a:r>
              <a:rPr lang="en-US" sz="2200" dirty="0">
                <a:solidFill>
                  <a:schemeClr val="tx2"/>
                </a:solidFill>
              </a:rPr>
              <a:t> od </a:t>
            </a:r>
            <a:r>
              <a:rPr lang="en-US" sz="2200" dirty="0" err="1">
                <a:solidFill>
                  <a:schemeClr val="tx2"/>
                </a:solidFill>
              </a:rPr>
              <a:t>strane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Ujedinjenih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Nacija</a:t>
            </a:r>
            <a:r>
              <a:rPr lang="en-US" sz="2200" dirty="0">
                <a:solidFill>
                  <a:schemeClr val="tx2"/>
                </a:solidFill>
              </a:rPr>
              <a:t> 2015. </a:t>
            </a:r>
            <a:r>
              <a:rPr lang="en-US" sz="2200" dirty="0" err="1">
                <a:solidFill>
                  <a:schemeClr val="tx2"/>
                </a:solidFill>
              </a:rPr>
              <a:t>godine</a:t>
            </a:r>
            <a:endParaRPr lang="en-US" sz="2200" dirty="0">
              <a:solidFill>
                <a:schemeClr val="tx2"/>
              </a:solidFill>
            </a:endParaRPr>
          </a:p>
          <a:p>
            <a:pPr marL="274320" indent="-228600" defTabSz="914400"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</a:rPr>
              <a:t>Univerzalni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poziv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na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akciju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okončanja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siromaštva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zaštite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planete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osiguranja</a:t>
            </a:r>
            <a:r>
              <a:rPr lang="en-US" sz="2200" dirty="0">
                <a:solidFill>
                  <a:schemeClr val="tx2"/>
                </a:solidFill>
              </a:rPr>
              <a:t> da do </a:t>
            </a:r>
            <a:r>
              <a:rPr lang="en-US" sz="2200" dirty="0" err="1">
                <a:solidFill>
                  <a:schemeClr val="tx2"/>
                </a:solidFill>
              </a:rPr>
              <a:t>kraja</a:t>
            </a:r>
            <a:r>
              <a:rPr lang="en-US" sz="2200" dirty="0">
                <a:solidFill>
                  <a:schemeClr val="tx2"/>
                </a:solidFill>
              </a:rPr>
              <a:t> 2030. </a:t>
            </a:r>
            <a:r>
              <a:rPr lang="en-US" sz="2200" dirty="0" err="1">
                <a:solidFill>
                  <a:schemeClr val="tx2"/>
                </a:solidFill>
              </a:rPr>
              <a:t>godine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svi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ljudi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mogu</a:t>
            </a:r>
            <a:r>
              <a:rPr lang="en-US" sz="2200" dirty="0">
                <a:solidFill>
                  <a:schemeClr val="tx2"/>
                </a:solidFill>
              </a:rPr>
              <a:t> da </a:t>
            </a:r>
            <a:r>
              <a:rPr lang="en-US" sz="2200" dirty="0" err="1">
                <a:solidFill>
                  <a:schemeClr val="tx2"/>
                </a:solidFill>
              </a:rPr>
              <a:t>uživaju</a:t>
            </a:r>
            <a:r>
              <a:rPr lang="en-US" sz="2200" dirty="0">
                <a:solidFill>
                  <a:schemeClr val="tx2"/>
                </a:solidFill>
              </a:rPr>
              <a:t> u </a:t>
            </a:r>
            <a:r>
              <a:rPr lang="en-US" sz="2200" dirty="0" err="1">
                <a:solidFill>
                  <a:schemeClr val="tx2"/>
                </a:solidFill>
              </a:rPr>
              <a:t>miru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prosperitetu</a:t>
            </a:r>
            <a:endParaRPr lang="en-US" sz="2200" dirty="0">
              <a:solidFill>
                <a:schemeClr val="tx2"/>
              </a:solidFill>
            </a:endParaRPr>
          </a:p>
          <a:p>
            <a:pPr marL="274320" indent="-228600" defTabSz="914400"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</a:rPr>
              <a:t>Integrisani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su</a:t>
            </a:r>
            <a:r>
              <a:rPr lang="en-US" sz="2200" dirty="0">
                <a:solidFill>
                  <a:schemeClr val="tx2"/>
                </a:solidFill>
              </a:rPr>
              <a:t> – </a:t>
            </a:r>
            <a:r>
              <a:rPr lang="en-US" sz="2200" dirty="0" err="1">
                <a:solidFill>
                  <a:schemeClr val="tx2"/>
                </a:solidFill>
              </a:rPr>
              <a:t>razvoj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jedne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oblasti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ima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uticaj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na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ostale</a:t>
            </a:r>
            <a:endParaRPr lang="en-US" sz="2200" dirty="0">
              <a:solidFill>
                <a:schemeClr val="tx2"/>
              </a:solidFill>
            </a:endParaRPr>
          </a:p>
          <a:p>
            <a:pPr marL="274320" indent="-228600" defTabSz="914400">
              <a:spcBef>
                <a:spcPts val="40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</a:rPr>
              <a:t>Razvoj</a:t>
            </a:r>
            <a:r>
              <a:rPr lang="en-US" sz="2200" dirty="0">
                <a:solidFill>
                  <a:schemeClr val="tx2"/>
                </a:solidFill>
              </a:rPr>
              <a:t> mora </a:t>
            </a:r>
            <a:r>
              <a:rPr lang="en-US" sz="2200" dirty="0" err="1">
                <a:solidFill>
                  <a:schemeClr val="tx2"/>
                </a:solidFill>
              </a:rPr>
              <a:t>balansirati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društvenu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ekonomsku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održivost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životne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sredine</a:t>
            </a:r>
            <a:endParaRPr lang="en-US" sz="2200" dirty="0">
              <a:solidFill>
                <a:schemeClr val="tx2"/>
              </a:solidFill>
            </a:endParaRPr>
          </a:p>
        </p:txBody>
      </p:sp>
      <p:cxnSp>
        <p:nvCxnSpPr>
          <p:cNvPr id="57" name="Straight Connector 46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4894729"/>
            <a:ext cx="4206239" cy="196787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1373" y="0"/>
            <a:ext cx="463526" cy="691388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120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E0373C-BDE9-4FAA-892A-B226DD970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FC2BFFFF-16DA-434F-B48D-28B53969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5979"/>
            <a:ext cx="3448424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3017CA2-6033-DE65-FF40-FAE23F48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41" y="684460"/>
            <a:ext cx="2735614" cy="1631751"/>
          </a:xfrm>
        </p:spPr>
        <p:txBody>
          <a:bodyPr anchor="t">
            <a:normAutofit/>
          </a:bodyPr>
          <a:lstStyle/>
          <a:p>
            <a:r>
              <a:rPr lang="sr-Latn-RS" sz="3200" b="1" i="0" dirty="0"/>
              <a:t>REFERENCE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EAD419-2D3B-4CD6-A841-F11CA0944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Čuvar mesta za sadržaj 4">
            <a:extLst>
              <a:ext uri="{FF2B5EF4-FFF2-40B4-BE49-F238E27FC236}">
                <a16:creationId xmlns:a16="http://schemas.microsoft.com/office/drawing/2014/main" id="{9A261A15-4C6F-9AEE-94BA-C2438A4E6A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00792" y="533400"/>
          <a:ext cx="7286018" cy="5791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81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4C845E2-1392-8729-9258-07083A52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680" y="3144519"/>
            <a:ext cx="7889838" cy="25801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b="1"/>
              <a:t>HVALA NA PAŽNJI!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9882" y="0"/>
            <a:ext cx="4318598" cy="133719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87595" y="0"/>
            <a:ext cx="1466711" cy="68580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482080" y="4171575"/>
            <a:ext cx="5739800" cy="26864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96432" y="1116305"/>
            <a:ext cx="1895568" cy="574169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78150" y="4219"/>
            <a:ext cx="3227294" cy="30814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D75F78-4912-4FB5-834D-1817BF0A2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56" y="4619"/>
            <a:ext cx="2771388" cy="7738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9880" y="5342966"/>
            <a:ext cx="8964704" cy="15150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1959734"/>
            <a:ext cx="9906000" cy="40153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Okončati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siromaštvo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svake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forme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svuda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u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svetu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!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2015. je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više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od 700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miliona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ljudi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(10%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populacije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živelo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ekstremnom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siromaštvu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Niske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plate,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nezaposlenost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društvena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izolovanost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život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nepogodnim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uslovima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Društvena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kohezija</a:t>
            </a:r>
            <a:endParaRPr lang="en-US" sz="20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da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Osvrtanje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činjenicu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izražavanju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političkih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stavova</a:t>
            </a:r>
            <a:endParaRPr lang="en-US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Promovisanje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boljih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poslova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radnih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uslova</a:t>
            </a:r>
            <a:endParaRPr lang="en-US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Usklađivanje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ličnih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ciljeva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ekonomskog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stanja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okoline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450398" y="737633"/>
            <a:ext cx="9295056" cy="1067589"/>
            <a:chOff x="1207017" y="483633"/>
            <a:chExt cx="9295056" cy="1067589"/>
          </a:xfrm>
        </p:grpSpPr>
        <p:pic>
          <p:nvPicPr>
            <p:cNvPr id="4" name="Slika 4" descr="Slika na kojoj se nalazi tekst&#10;&#10;Opis je automatski generisan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017" y="486317"/>
              <a:ext cx="1073870" cy="1064905"/>
            </a:xfrm>
            <a:prstGeom prst="rect">
              <a:avLst/>
            </a:prstGeom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369944" y="483633"/>
              <a:ext cx="8132129" cy="1052833"/>
            </a:xfrm>
            <a:prstGeom prst="rect">
              <a:avLst/>
            </a:prstGeom>
            <a:solidFill>
              <a:srgbClr val="EB1C2C"/>
            </a:solidFill>
            <a:ln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sr-Latn-RS" sz="6000" b="1" dirty="0">
                  <a:solidFill>
                    <a:schemeClr val="bg1"/>
                  </a:solidFill>
                </a:rPr>
                <a:t>BEZ SIROMAŠTVA</a:t>
              </a:r>
              <a:endParaRPr lang="sr-Latn-RS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Suza 7">
            <a:extLst>
              <a:ext uri="{FF2B5EF4-FFF2-40B4-BE49-F238E27FC236}">
                <a16:creationId xmlns:a16="http://schemas.microsoft.com/office/drawing/2014/main" id="{ADCF690A-58EE-C9D3-1B4A-4547728B53E7}"/>
              </a:ext>
            </a:extLst>
          </p:cNvPr>
          <p:cNvSpPr/>
          <p:nvPr/>
        </p:nvSpPr>
        <p:spPr>
          <a:xfrm rot="540000">
            <a:off x="9251590" y="4501096"/>
            <a:ext cx="2330820" cy="2133599"/>
          </a:xfrm>
          <a:prstGeom prst="teardrop">
            <a:avLst/>
          </a:prstGeom>
          <a:solidFill>
            <a:srgbClr val="EB1C2C"/>
          </a:solidFill>
          <a:ln>
            <a:solidFill>
              <a:srgbClr val="EB1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Da li 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možete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da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imate</a:t>
            </a:r>
            <a:endParaRPr lang="sr-Latn-RS" b="1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normalan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život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sa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200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dinara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dnevno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?</a:t>
            </a:r>
            <a:endParaRPr lang="sr-Latn-RS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sr-Latn-RS" b="1" dirty="0">
              <a:ea typeface="+mn-lt"/>
              <a:cs typeface="+mn-lt"/>
            </a:endParaRPr>
          </a:p>
          <a:p>
            <a:pPr algn="ctr"/>
            <a:endParaRPr lang="sr-Latn-RS" b="1" dirty="0">
              <a:ea typeface="+mn-lt"/>
              <a:cs typeface="+mn-lt"/>
            </a:endParaRPr>
          </a:p>
          <a:p>
            <a:pPr algn="ctr"/>
            <a:endParaRPr lang="sr-Latn-RS" b="1" dirty="0">
              <a:ea typeface="+mn-lt"/>
              <a:cs typeface="+mn-lt"/>
            </a:endParaRPr>
          </a:p>
          <a:p>
            <a:pPr algn="ctr"/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85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58346"/>
            <a:ext cx="9906000" cy="4024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buNone/>
            </a:pP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Okončati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gladovanje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o</a:t>
            </a:r>
            <a:r>
              <a:rPr lang="sr-Latn-R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sigurati dostupnost hrane, poboljšati kvalitet ishrane i praktikovati održivu poljoprivredu!</a:t>
            </a:r>
            <a:endParaRPr lang="en-US" sz="20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milijarde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ljudi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nije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imalo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regularni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izvor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nutritienata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dovoljno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hrane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u 2019.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godini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Nerazvijena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poljoprivreda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periodično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dostupni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izvori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hrane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visoka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cena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hrane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loš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odabir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hrane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Hrana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bogata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nutritientima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izvor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produktivnog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društva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Kupovina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pijaci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umesto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marketu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Odabir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kvalitetnijih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namirnica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(supply-demand)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Sugestije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prodavcima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vladi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šta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zašto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neki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proizvod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bolji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izbor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za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plasiranje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481290" y="737633"/>
            <a:ext cx="9264164" cy="1052833"/>
            <a:chOff x="1237909" y="483633"/>
            <a:chExt cx="9264164" cy="1052833"/>
          </a:xfrm>
        </p:grpSpPr>
        <p:pic>
          <p:nvPicPr>
            <p:cNvPr id="4" name="Slika 4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909" y="486317"/>
              <a:ext cx="1046976" cy="1046976"/>
            </a:xfrm>
            <a:prstGeom prst="rect">
              <a:avLst/>
            </a:prstGeom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369944" y="483633"/>
              <a:ext cx="8132129" cy="1052833"/>
            </a:xfrm>
            <a:prstGeom prst="rect">
              <a:avLst/>
            </a:prstGeom>
            <a:solidFill>
              <a:srgbClr val="D19F28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sr-Latn-RS" sz="6000" b="1" dirty="0">
                  <a:solidFill>
                    <a:schemeClr val="bg1"/>
                  </a:solidFill>
                </a:rPr>
                <a:t>BEZ GLADI</a:t>
              </a:r>
              <a:endParaRPr lang="sr-Latn-RS"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Suza 12">
            <a:extLst>
              <a:ext uri="{FF2B5EF4-FFF2-40B4-BE49-F238E27FC236}">
                <a16:creationId xmlns:a16="http://schemas.microsoft.com/office/drawing/2014/main" id="{073F17F2-439B-9303-D027-38C1164F4500}"/>
              </a:ext>
            </a:extLst>
          </p:cNvPr>
          <p:cNvSpPr/>
          <p:nvPr/>
        </p:nvSpPr>
        <p:spPr>
          <a:xfrm rot="540000">
            <a:off x="9251590" y="4501096"/>
            <a:ext cx="2330820" cy="2133599"/>
          </a:xfrm>
          <a:prstGeom prst="teardrop">
            <a:avLst/>
          </a:prstGeom>
          <a:solidFill>
            <a:srgbClr val="C28C10"/>
          </a:solidFill>
          <a:ln>
            <a:solidFill>
              <a:srgbClr val="C28C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Da li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vodite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računa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o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svojoj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ishrani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koliko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ulažete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u 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nju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356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85240"/>
            <a:ext cx="9906000" cy="40243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>
              <a:buNone/>
            </a:pPr>
            <a:r>
              <a:rPr lang="sr-Latn-R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Obezbediti zdrav život i promovisati blagostanje svima, nezavisno od godina!</a:t>
            </a:r>
            <a:endParaRPr lang="en-US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Potrebno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još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18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miliona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zdravstvenih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radnika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uglavnom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zemljama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niskim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prosečnim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prihodom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za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univerzalno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zdravstveno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pokriće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kraja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2030.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godine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Nedovoljno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zdravstvenih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ustanova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medicinskih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sredstava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zdravstvenih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radnika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bg2">
                    <a:lumMod val="25000"/>
                  </a:schemeClr>
                </a:solidFill>
              </a:rPr>
              <a:t>Mens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2">
                    <a:lumMod val="25000"/>
                  </a:schemeClr>
                </a:solidFill>
              </a:rPr>
              <a:t>sana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 in corpore </a:t>
            </a:r>
            <a:r>
              <a:rPr lang="en-US" i="1" dirty="0" err="1">
                <a:solidFill>
                  <a:schemeClr val="bg2">
                    <a:lumMod val="25000"/>
                  </a:schemeClr>
                </a:solidFill>
              </a:rPr>
              <a:t>sano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Brinuti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se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sopstvenom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zdravlju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bliskih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osoba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Informisati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o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preventivnim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merama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Zaštićen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seksualni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odnos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Vakcinacija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481290" y="737633"/>
            <a:ext cx="9264164" cy="1067589"/>
            <a:chOff x="1237909" y="483633"/>
            <a:chExt cx="9264164" cy="1067589"/>
          </a:xfrm>
        </p:grpSpPr>
        <p:pic>
          <p:nvPicPr>
            <p:cNvPr id="4" name="Slika 4" descr="Slika na kojoj se nalazi strela&#10;&#10;Opis je automatski generisan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909" y="486317"/>
              <a:ext cx="1064905" cy="1064905"/>
            </a:xfrm>
            <a:prstGeom prst="rect">
              <a:avLst/>
            </a:prstGeom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369944" y="483633"/>
              <a:ext cx="8132129" cy="1052833"/>
            </a:xfrm>
            <a:prstGeom prst="rect">
              <a:avLst/>
            </a:prstGeom>
            <a:solidFill>
              <a:srgbClr val="269B47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sr-Latn-RS" sz="6000" b="1" dirty="0">
                  <a:solidFill>
                    <a:schemeClr val="bg1"/>
                  </a:solidFill>
                </a:rPr>
                <a:t>ZDRAVLJE I BLAGOSTANJE</a:t>
              </a:r>
            </a:p>
          </p:txBody>
        </p:sp>
      </p:grpSp>
      <p:sp>
        <p:nvSpPr>
          <p:cNvPr id="8" name="Suza 7">
            <a:extLst>
              <a:ext uri="{FF2B5EF4-FFF2-40B4-BE49-F238E27FC236}">
                <a16:creationId xmlns:a16="http://schemas.microsoft.com/office/drawing/2014/main" id="{36CC00C2-DE07-33AC-779F-8F2C73F2FDA9}"/>
              </a:ext>
            </a:extLst>
          </p:cNvPr>
          <p:cNvSpPr/>
          <p:nvPr/>
        </p:nvSpPr>
        <p:spPr>
          <a:xfrm rot="540000">
            <a:off x="9197802" y="4510061"/>
            <a:ext cx="2330820" cy="2133599"/>
          </a:xfrm>
          <a:prstGeom prst="teardrop">
            <a:avLst/>
          </a:prstGeom>
          <a:solidFill>
            <a:srgbClr val="269B47"/>
          </a:solidFill>
          <a:ln>
            <a:solidFill>
              <a:srgbClr val="269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Da li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vodite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računa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o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svom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zdravlju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da li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preventivno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posećujete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lekara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?</a:t>
            </a:r>
          </a:p>
          <a:p>
            <a:endParaRPr lang="en-US" sz="1900" b="1" dirty="0">
              <a:ea typeface="+mn-lt"/>
              <a:cs typeface="+mn-lt"/>
            </a:endParaRPr>
          </a:p>
          <a:p>
            <a:pPr algn="ctr"/>
            <a:endParaRPr lang="sr-Latn-RS" sz="1900" b="1" dirty="0">
              <a:ea typeface="+mn-lt"/>
              <a:cs typeface="+mn-lt"/>
            </a:endParaRPr>
          </a:p>
          <a:p>
            <a:pPr algn="ctr"/>
            <a:endParaRPr lang="en-US" sz="19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220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85240"/>
            <a:ext cx="9906000" cy="40243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>
              <a:buNone/>
            </a:pPr>
            <a:r>
              <a:rPr lang="sr-Latn-R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Obezbediti </a:t>
            </a:r>
            <a:r>
              <a:rPr lang="sr-Latn-R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inkluzivno</a:t>
            </a:r>
            <a:r>
              <a:rPr lang="sr-Latn-R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i kvalitetno obrazovanje za sve i promovisati dugoročno usavršavanje!</a:t>
            </a:r>
            <a:endParaRPr lang="en-US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globalnoj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skali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5.5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miliona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više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devojčica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nego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dečaka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pohađalo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osnovnu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školu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2018. godini.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Nedovoljno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školskih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ustanova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jako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loše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školske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ustanove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nedovoljno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prosvetnih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radnika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Edukovano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omogućava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vertikalan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društveno-ekonomski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od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ključnog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značaja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begstvu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od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siromaštva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omogućava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jednakost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toleranciju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mnogo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prihvatljivije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mirnije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Skretanje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pažnje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vladi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se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edukacija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postavlja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kao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prioritet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teoriji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praksi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Lobiranje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vlade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za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obezbeđivanje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besplatnog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osnovnog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obrazovanja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Volontiranje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kao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učitelj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529500" y="755562"/>
            <a:ext cx="9197413" cy="1004836"/>
            <a:chOff x="1304660" y="501562"/>
            <a:chExt cx="9197413" cy="1004836"/>
          </a:xfrm>
        </p:grpSpPr>
        <p:pic>
          <p:nvPicPr>
            <p:cNvPr id="4" name="Slika 4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4660" y="506911"/>
              <a:ext cx="996822" cy="999487"/>
            </a:xfrm>
            <a:prstGeom prst="rect">
              <a:avLst/>
            </a:prstGeom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00274"/>
            </a:xfrm>
            <a:prstGeom prst="rect">
              <a:avLst/>
            </a:prstGeom>
            <a:solidFill>
              <a:srgbClr val="C21F32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sr-Latn-RS" sz="5900" b="1" dirty="0">
                  <a:solidFill>
                    <a:schemeClr val="bg1"/>
                  </a:solidFill>
                </a:rPr>
                <a:t>KVALITETNO OBRAZOVANJE</a:t>
              </a:r>
              <a:endParaRPr lang="sr-Latn-RS" sz="5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Suza 11">
            <a:extLst>
              <a:ext uri="{FF2B5EF4-FFF2-40B4-BE49-F238E27FC236}">
                <a16:creationId xmlns:a16="http://schemas.microsoft.com/office/drawing/2014/main" id="{149A08DC-424B-B5E9-B70C-E55639098577}"/>
              </a:ext>
            </a:extLst>
          </p:cNvPr>
          <p:cNvSpPr/>
          <p:nvPr/>
        </p:nvSpPr>
        <p:spPr>
          <a:xfrm rot="540000">
            <a:off x="9197802" y="4510061"/>
            <a:ext cx="2330820" cy="2133599"/>
          </a:xfrm>
          <a:prstGeom prst="teardrop">
            <a:avLst/>
          </a:prstGeom>
          <a:solidFill>
            <a:srgbClr val="C21F32"/>
          </a:solidFill>
          <a:ln>
            <a:solidFill>
              <a:srgbClr val="C21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Kako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gledate</a:t>
            </a:r>
            <a:endParaRPr lang="sr-Latn-RS" sz="1900" b="1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izreku</a:t>
            </a:r>
            <a:endParaRPr lang="sr-Latn-RS" sz="1900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900" b="1" i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r>
              <a:rPr lang="en-US" sz="1900" b="1" i="1" dirty="0" err="1">
                <a:solidFill>
                  <a:schemeClr val="bg1"/>
                </a:solidFill>
                <a:ea typeface="+mn-lt"/>
                <a:cs typeface="+mn-lt"/>
              </a:rPr>
              <a:t>Čovek</a:t>
            </a:r>
            <a:r>
              <a:rPr lang="en-US" sz="1900" b="1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i="1" dirty="0" err="1">
                <a:solidFill>
                  <a:schemeClr val="bg1"/>
                </a:solidFill>
                <a:ea typeface="+mn-lt"/>
                <a:cs typeface="+mn-lt"/>
              </a:rPr>
              <a:t>vredi</a:t>
            </a:r>
            <a:r>
              <a:rPr lang="en-US" sz="1900" b="1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i="1" dirty="0" err="1">
                <a:solidFill>
                  <a:schemeClr val="bg1"/>
                </a:solidFill>
                <a:ea typeface="+mn-lt"/>
                <a:cs typeface="+mn-lt"/>
              </a:rPr>
              <a:t>onoliko</a:t>
            </a:r>
            <a:r>
              <a:rPr lang="en-US" sz="1900" b="1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i="1" dirty="0" err="1">
                <a:solidFill>
                  <a:schemeClr val="bg1"/>
                </a:solidFill>
                <a:ea typeface="+mn-lt"/>
                <a:cs typeface="+mn-lt"/>
              </a:rPr>
              <a:t>koliko</a:t>
            </a:r>
            <a:r>
              <a:rPr lang="en-US" sz="1900" b="1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i="1" dirty="0" err="1">
                <a:solidFill>
                  <a:schemeClr val="bg1"/>
                </a:solidFill>
                <a:ea typeface="+mn-lt"/>
                <a:cs typeface="+mn-lt"/>
              </a:rPr>
              <a:t>zna</a:t>
            </a:r>
            <a:r>
              <a:rPr lang="en-US" sz="1900" b="1" i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?</a:t>
            </a:r>
            <a:endParaRPr lang="sr-Latn-RS" sz="19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207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85240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20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Ostvariti rodnu ravnopravnost i ohrabriti sve žene i devojčice!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U 2019.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godini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28%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menadžerskih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pozicija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svetu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ženskog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pola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35%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žena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između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15-49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godina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pretrpele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fizičko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ili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seksualno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nasilje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strane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svog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partnera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odnosno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osoba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koje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nisu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romantični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partner.</a:t>
            </a:r>
            <a:endParaRPr lang="en-US" sz="2000" b="1">
              <a:solidFill>
                <a:schemeClr val="bg2">
                  <a:lumMod val="25000"/>
                </a:schemeClr>
              </a:solidFill>
              <a:highlight>
                <a:srgbClr val="800000"/>
              </a:highlight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Zdravo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mora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rodno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ravnopravno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Prema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osobi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treba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ophoditi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onako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kako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želimo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 se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ophodi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prema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pol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ulogu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2000" b="1">
              <a:solidFill>
                <a:schemeClr val="bg2">
                  <a:lumMod val="25000"/>
                </a:schemeClr>
              </a:solidFill>
              <a:highlight>
                <a:srgbClr val="800000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Devojčice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treba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da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školuju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ohrabruju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svoje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drugarice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rade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isto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Žene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ne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smeju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boje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istaknu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pomenute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probleme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Muškarci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treba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pomažu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sarađuju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ženama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kako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bi se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premostile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barijere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493693" y="755562"/>
            <a:ext cx="9197973" cy="1013802"/>
            <a:chOff x="1304100" y="501562"/>
            <a:chExt cx="9197973" cy="1013802"/>
          </a:xfrm>
        </p:grpSpPr>
        <p:pic>
          <p:nvPicPr>
            <p:cNvPr id="4" name="Slika 4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4100" y="503635"/>
              <a:ext cx="985752" cy="1011729"/>
            </a:xfrm>
            <a:prstGeom prst="rect">
              <a:avLst/>
            </a:prstGeom>
            <a:solidFill>
              <a:srgbClr val="EF3E2A"/>
            </a:solidFill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00274"/>
            </a:xfrm>
            <a:prstGeom prst="rect">
              <a:avLst/>
            </a:prstGeom>
            <a:solidFill>
              <a:srgbClr val="EF3E2A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sr-Latn-RS" sz="5900" b="1" dirty="0">
                  <a:solidFill>
                    <a:schemeClr val="bg1"/>
                  </a:solidFill>
                </a:rPr>
                <a:t>RODNA RAVNOPRAVNOST</a:t>
              </a:r>
              <a:endParaRPr lang="sr-Latn-RS" sz="5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Suza 11">
            <a:extLst>
              <a:ext uri="{FF2B5EF4-FFF2-40B4-BE49-F238E27FC236}">
                <a16:creationId xmlns:a16="http://schemas.microsoft.com/office/drawing/2014/main" id="{0954769D-D581-253C-BDCD-A98810F4D0D5}"/>
              </a:ext>
            </a:extLst>
          </p:cNvPr>
          <p:cNvSpPr/>
          <p:nvPr/>
        </p:nvSpPr>
        <p:spPr>
          <a:xfrm rot="540000">
            <a:off x="9197802" y="4510061"/>
            <a:ext cx="2330820" cy="2133599"/>
          </a:xfrm>
          <a:prstGeom prst="teardrop">
            <a:avLst/>
          </a:prstGeom>
          <a:solidFill>
            <a:srgbClr val="EF3E2A"/>
          </a:solidFill>
          <a:ln>
            <a:solidFill>
              <a:srgbClr val="EF3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300" b="1" dirty="0" err="1">
                <a:solidFill>
                  <a:schemeClr val="bg1"/>
                </a:solidFill>
                <a:ea typeface="+mn-lt"/>
                <a:cs typeface="+mn-lt"/>
              </a:rPr>
              <a:t>Sve</a:t>
            </a:r>
            <a:r>
              <a:rPr lang="en-US" sz="23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300" b="1" dirty="0" err="1">
                <a:solidFill>
                  <a:schemeClr val="bg1"/>
                </a:solidFill>
                <a:ea typeface="+mn-lt"/>
                <a:cs typeface="+mn-lt"/>
              </a:rPr>
              <a:t>sem</a:t>
            </a:r>
            <a:r>
              <a:rPr lang="en-US" sz="23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300" b="1" dirty="0" err="1">
                <a:solidFill>
                  <a:schemeClr val="bg1"/>
                </a:solidFill>
                <a:ea typeface="+mn-lt"/>
                <a:cs typeface="+mn-lt"/>
              </a:rPr>
              <a:t>sigurnog</a:t>
            </a:r>
            <a:r>
              <a:rPr lang="en-US" sz="2300" b="1" dirty="0">
                <a:solidFill>
                  <a:schemeClr val="bg1"/>
                </a:solidFill>
                <a:ea typeface="+mn-lt"/>
                <a:cs typeface="+mn-lt"/>
              </a:rPr>
              <a:t> DA </a:t>
            </a:r>
            <a:r>
              <a:rPr lang="en-US" sz="2300" b="1" dirty="0" err="1">
                <a:solidFill>
                  <a:schemeClr val="bg1"/>
                </a:solidFill>
                <a:ea typeface="+mn-lt"/>
                <a:cs typeface="+mn-lt"/>
              </a:rPr>
              <a:t>znači</a:t>
            </a:r>
            <a:r>
              <a:rPr lang="en-US" sz="23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300" b="1" dirty="0" err="1">
                <a:solidFill>
                  <a:schemeClr val="bg1"/>
                </a:solidFill>
                <a:ea typeface="+mn-lt"/>
                <a:cs typeface="+mn-lt"/>
              </a:rPr>
              <a:t>veliko</a:t>
            </a:r>
            <a:r>
              <a:rPr lang="en-US" sz="2300" b="1" dirty="0">
                <a:solidFill>
                  <a:schemeClr val="bg1"/>
                </a:solidFill>
                <a:ea typeface="+mn-lt"/>
                <a:cs typeface="+mn-lt"/>
              </a:rPr>
              <a:t> NE!!!!</a:t>
            </a:r>
            <a:endParaRPr lang="en-US" sz="23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85240"/>
            <a:ext cx="9906000" cy="4024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buNone/>
            </a:pP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Obezbediti svima pristup čistoj vodi i </a:t>
            </a:r>
            <a:r>
              <a:rPr lang="sr-Latn-R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sanitarijama</a:t>
            </a:r>
            <a:r>
              <a:rPr lang="sr-Latn-R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!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2.2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milijarde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ljudi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širom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sveta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nemaju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je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bezbedna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piće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uključujući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750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miliona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koji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nemaju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najobičniju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sr-Latn-RS" sz="18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Koji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razlozi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  <a:endParaRPr lang="sr-Latn-RS" sz="180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Preveliko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zagađenje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prirodnih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izvora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nerazijena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industrija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prerade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nepredvidiva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klima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suše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erozije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Nedostatak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osnovnih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higijenskih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sredstava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uzrokuje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mnogo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lakše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širenje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bolesti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što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posledicu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povišen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mortalitet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gubitak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biodiverziteta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Kako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društvo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može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pomogne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?</a:t>
            </a:r>
            <a:endParaRPr lang="sr-Latn-RS" sz="180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Ne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trošiti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bespotrebno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vodu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Investiranje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timove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za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istraživanje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razvoj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vodovoda</a:t>
            </a:r>
            <a:endParaRPr lang="en-US" sz="1800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Širenje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svesti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problemu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513234" y="749281"/>
            <a:ext cx="9200079" cy="1011118"/>
            <a:chOff x="1301994" y="495281"/>
            <a:chExt cx="9200079" cy="1011118"/>
          </a:xfrm>
        </p:grpSpPr>
        <p:pic>
          <p:nvPicPr>
            <p:cNvPr id="4" name="Slika 4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994" y="495281"/>
              <a:ext cx="993189" cy="1011118"/>
            </a:xfrm>
            <a:prstGeom prst="rect">
              <a:avLst/>
            </a:prstGeom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369944" y="501562"/>
              <a:ext cx="8132129" cy="1000274"/>
            </a:xfrm>
            <a:prstGeom prst="rect">
              <a:avLst/>
            </a:prstGeom>
            <a:solidFill>
              <a:srgbClr val="00ADD9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sr-Latn-RS" sz="5900" b="1" dirty="0">
                  <a:solidFill>
                    <a:schemeClr val="bg1"/>
                  </a:solidFill>
                </a:rPr>
                <a:t>ČISTA VODA I SANITARIJE</a:t>
              </a:r>
              <a:endParaRPr lang="sr-Latn-R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Suza 5">
            <a:extLst>
              <a:ext uri="{FF2B5EF4-FFF2-40B4-BE49-F238E27FC236}">
                <a16:creationId xmlns:a16="http://schemas.microsoft.com/office/drawing/2014/main" id="{305450EF-0A55-FE1A-295B-3C6812222FFC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00ADD9"/>
          </a:solidFill>
          <a:ln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Koliko </a:t>
            </a:r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dugo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biste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izdržali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bez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pranja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ruku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ili</a:t>
            </a:r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kupanja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395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C43977-BB33-2407-FA1F-A5771C4A3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0" y="2085240"/>
            <a:ext cx="9906000" cy="402431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>
              <a:buNone/>
            </a:pPr>
            <a:r>
              <a:rPr lang="sr-Latn-RS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Omogućiti svima </a:t>
            </a:r>
            <a:r>
              <a:rPr lang="sr-Latn-RS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priuštivu</a:t>
            </a:r>
            <a:r>
              <a:rPr lang="sr-Latn-RS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, pouzdanu i održivu modernu energiju!</a:t>
            </a:r>
            <a:endParaRPr lang="en-US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789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miliona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ljudi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širom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sveta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nema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pristup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električnoj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energiji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Koji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razlozi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Ubrzan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rast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potražnje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za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strujom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nepouzdani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šteštni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izvori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energije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ekstremni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uslovi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za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sprovođenje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struje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Električna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energija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je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neophodna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za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funkcionisanje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svih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privrednih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sektora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pa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samim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tim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direktno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uticaj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zdravstvo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edukaciju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poljoprivredu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infrastrukturu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komunikaciju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razvoj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visoke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tehnologije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Kako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društvo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može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pomogne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Bicikla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roleri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hodanje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umesto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vožnje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automobila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motora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Isključivanje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uređaja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koji se ne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koriste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Investiranje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u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obnovlje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izvore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energije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Prelaz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privatnika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100%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obnovljive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izvore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energije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4A986FF-22CC-22D4-43AF-CB45438394AC}"/>
              </a:ext>
            </a:extLst>
          </p:cNvPr>
          <p:cNvGrpSpPr/>
          <p:nvPr/>
        </p:nvGrpSpPr>
        <p:grpSpPr>
          <a:xfrm>
            <a:off x="1472045" y="721976"/>
            <a:ext cx="9250232" cy="1074282"/>
            <a:chOff x="1180123" y="467976"/>
            <a:chExt cx="9250232" cy="1074282"/>
          </a:xfrm>
        </p:grpSpPr>
        <p:pic>
          <p:nvPicPr>
            <p:cNvPr id="4" name="Slika 4">
              <a:extLst>
                <a:ext uri="{FF2B5EF4-FFF2-40B4-BE49-F238E27FC236}">
                  <a16:creationId xmlns:a16="http://schemas.microsoft.com/office/drawing/2014/main" id="{480C7CE7-5FC8-4DB0-5FB9-64D4F0D9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123" y="468388"/>
              <a:ext cx="1055940" cy="1073870"/>
            </a:xfrm>
            <a:prstGeom prst="rect">
              <a:avLst/>
            </a:prstGeom>
          </p:spPr>
        </p:pic>
        <p:sp>
          <p:nvSpPr>
            <p:cNvPr id="5" name="Okvir za tekst 4">
              <a:extLst>
                <a:ext uri="{FF2B5EF4-FFF2-40B4-BE49-F238E27FC236}">
                  <a16:creationId xmlns:a16="http://schemas.microsoft.com/office/drawing/2014/main" id="{69D4B70C-095A-275C-26E5-CF50949BC92F}"/>
                </a:ext>
              </a:extLst>
            </p:cNvPr>
            <p:cNvSpPr txBox="1"/>
            <p:nvPr/>
          </p:nvSpPr>
          <p:spPr>
            <a:xfrm>
              <a:off x="2298226" y="467976"/>
              <a:ext cx="8132129" cy="1072409"/>
            </a:xfrm>
            <a:prstGeom prst="rect">
              <a:avLst/>
            </a:prstGeom>
            <a:solidFill>
              <a:srgbClr val="FCB615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sr-Latn-RS" sz="4800" b="1" dirty="0">
                  <a:solidFill>
                    <a:schemeClr val="bg1"/>
                  </a:solidFill>
                </a:rPr>
                <a:t>PRIUŠTIVA I NEŠTETNA ENERGIJA</a:t>
              </a:r>
              <a:endParaRPr lang="sr-Latn-RS" sz="4800">
                <a:solidFill>
                  <a:schemeClr val="bg1"/>
                </a:solidFill>
              </a:endParaRPr>
            </a:p>
          </p:txBody>
        </p:sp>
      </p:grpSp>
      <p:sp>
        <p:nvSpPr>
          <p:cNvPr id="11" name="Suza 10">
            <a:extLst>
              <a:ext uri="{FF2B5EF4-FFF2-40B4-BE49-F238E27FC236}">
                <a16:creationId xmlns:a16="http://schemas.microsoft.com/office/drawing/2014/main" id="{8E8B0395-CEAA-BC01-B688-8C6F2CB6144A}"/>
              </a:ext>
            </a:extLst>
          </p:cNvPr>
          <p:cNvSpPr/>
          <p:nvPr/>
        </p:nvSpPr>
        <p:spPr>
          <a:xfrm rot="540000">
            <a:off x="9135436" y="4505153"/>
            <a:ext cx="2393572" cy="2133599"/>
          </a:xfrm>
          <a:prstGeom prst="teardrop">
            <a:avLst/>
          </a:prstGeom>
          <a:solidFill>
            <a:srgbClr val="FCB615"/>
          </a:solidFill>
          <a:ln>
            <a:solidFill>
              <a:srgbClr val="FCB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Koliko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dugo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biste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 VI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izdržali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bez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električne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chemeClr val="bg1"/>
                </a:solidFill>
                <a:ea typeface="+mn-lt"/>
                <a:cs typeface="+mn-lt"/>
              </a:rPr>
              <a:t>energije</a:t>
            </a:r>
            <a:r>
              <a:rPr lang="en-US" sz="1900" b="1" dirty="0">
                <a:solidFill>
                  <a:schemeClr val="bg1"/>
                </a:solidFill>
                <a:ea typeface="+mn-lt"/>
                <a:cs typeface="+mn-l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6317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329"/>
      </a:accent1>
      <a:accent2>
        <a:srgbClr val="D5172D"/>
      </a:accent2>
      <a:accent3>
        <a:srgbClr val="E7298D"/>
      </a:accent3>
      <a:accent4>
        <a:srgbClr val="D517CB"/>
      </a:accent4>
      <a:accent5>
        <a:srgbClr val="A229E7"/>
      </a:accent5>
      <a:accent6>
        <a:srgbClr val="512BD8"/>
      </a:accent6>
      <a:hlink>
        <a:srgbClr val="3D94B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0</TotalTime>
  <Words>0</Words>
  <Application>Microsoft Office PowerPoint</Application>
  <PresentationFormat>Široki ekran</PresentationFormat>
  <Paragraphs>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Naslovi slajdova</vt:lpstr>
      </vt:variant>
      <vt:variant>
        <vt:i4>21</vt:i4>
      </vt:variant>
    </vt:vector>
  </HeadingPairs>
  <TitlesOfParts>
    <vt:vector size="23" baseType="lpstr">
      <vt:lpstr>AngleLinesVTI</vt:lpstr>
      <vt:lpstr>BrushVTI</vt:lpstr>
      <vt:lpstr>Ciljevi održivog razvoja</vt:lpstr>
      <vt:lpstr>Agenda 23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REFERENCE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2266</cp:revision>
  <dcterms:created xsi:type="dcterms:W3CDTF">2022-05-22T17:40:01Z</dcterms:created>
  <dcterms:modified xsi:type="dcterms:W3CDTF">2022-05-23T19:22:23Z</dcterms:modified>
</cp:coreProperties>
</file>